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439" r:id="rId3"/>
    <p:sldId id="425" r:id="rId4"/>
    <p:sldId id="426" r:id="rId5"/>
    <p:sldId id="427" r:id="rId6"/>
    <p:sldId id="430" r:id="rId7"/>
    <p:sldId id="429" r:id="rId8"/>
    <p:sldId id="422" r:id="rId9"/>
    <p:sldId id="437" r:id="rId10"/>
    <p:sldId id="438" r:id="rId11"/>
    <p:sldId id="440" r:id="rId12"/>
    <p:sldId id="441" r:id="rId13"/>
    <p:sldId id="442" r:id="rId14"/>
    <p:sldId id="443" r:id="rId15"/>
    <p:sldId id="444" r:id="rId16"/>
    <p:sldId id="445" r:id="rId17"/>
    <p:sldId id="446" r:id="rId18"/>
    <p:sldId id="447" r:id="rId19"/>
    <p:sldId id="448" r:id="rId20"/>
    <p:sldId id="449" r:id="rId21"/>
    <p:sldId id="450" r:id="rId22"/>
    <p:sldId id="451" r:id="rId23"/>
    <p:sldId id="452" r:id="rId24"/>
    <p:sldId id="453" r:id="rId25"/>
    <p:sldId id="454" r:id="rId26"/>
    <p:sldId id="455" r:id="rId27"/>
    <p:sldId id="456" r:id="rId28"/>
    <p:sldId id="457" r:id="rId29"/>
    <p:sldId id="458" r:id="rId30"/>
    <p:sldId id="459" r:id="rId31"/>
    <p:sldId id="460" r:id="rId32"/>
    <p:sldId id="461" r:id="rId33"/>
    <p:sldId id="462" r:id="rId34"/>
    <p:sldId id="463" r:id="rId35"/>
    <p:sldId id="464" r:id="rId36"/>
    <p:sldId id="465" r:id="rId37"/>
    <p:sldId id="466" r:id="rId38"/>
    <p:sldId id="467" r:id="rId39"/>
    <p:sldId id="468" r:id="rId40"/>
    <p:sldId id="469" r:id="rId41"/>
    <p:sldId id="470" r:id="rId42"/>
    <p:sldId id="471" r:id="rId43"/>
    <p:sldId id="472" r:id="rId44"/>
    <p:sldId id="473" r:id="rId45"/>
    <p:sldId id="474" r:id="rId46"/>
    <p:sldId id="475" r:id="rId47"/>
    <p:sldId id="476" r:id="rId48"/>
    <p:sldId id="477" r:id="rId49"/>
    <p:sldId id="478" r:id="rId50"/>
    <p:sldId id="479" r:id="rId51"/>
    <p:sldId id="480" r:id="rId52"/>
    <p:sldId id="481" r:id="rId53"/>
  </p:sldIdLst>
  <p:sldSz cx="10077450" cy="7562850"/>
  <p:notesSz cx="7772400" cy="10058400"/>
  <p:defaultTextStyle>
    <a:defPPr>
      <a:defRPr lang="en-US"/>
    </a:defPPr>
    <a:lvl1pPr algn="l" defTabSz="456299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0952" indent="-215479" algn="l" defTabSz="456299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6424" indent="-215479" algn="l" defTabSz="456299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1899" indent="-215479" algn="l" defTabSz="456299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7375" indent="-215479" algn="l" defTabSz="456299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1502" algn="l" defTabSz="456299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37802" algn="l" defTabSz="456299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4101" algn="l" defTabSz="456299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0404" algn="l" defTabSz="456299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81" autoAdjust="0"/>
    <p:restoredTop sz="90963"/>
  </p:normalViewPr>
  <p:slideViewPr>
    <p:cSldViewPr>
      <p:cViewPr varScale="1">
        <p:scale>
          <a:sx n="81" d="100"/>
          <a:sy n="81" d="100"/>
        </p:scale>
        <p:origin x="208" y="536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282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6299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1489" indent="-285188" algn="l" defTabSz="456299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0748" indent="-228152" algn="l" defTabSz="456299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7051" indent="-228152" algn="l" defTabSz="456299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3352" indent="-228152" algn="l" defTabSz="456299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1502" algn="l" defTabSz="45629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7802" algn="l" defTabSz="45629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4101" algn="l" defTabSz="45629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0404" algn="l" defTabSz="45629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 clicker quiz of</a:t>
            </a:r>
            <a:r>
              <a:rPr lang="en-US" baseline="0" dirty="0" smtClean="0"/>
              <a:t> class on each!!!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663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DWasSoft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60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645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66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368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19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6299" indent="0" algn="ctr">
              <a:buNone/>
              <a:defRPr/>
            </a:lvl2pPr>
            <a:lvl3pPr marL="912600" indent="0" algn="ctr">
              <a:buNone/>
              <a:defRPr/>
            </a:lvl3pPr>
            <a:lvl4pPr marL="1368900" indent="0" algn="ctr">
              <a:buNone/>
              <a:defRPr/>
            </a:lvl4pPr>
            <a:lvl5pPr marL="1825200" indent="0" algn="ctr">
              <a:buNone/>
              <a:defRPr/>
            </a:lvl5pPr>
            <a:lvl6pPr marL="2281502" indent="0" algn="ctr">
              <a:buNone/>
              <a:defRPr/>
            </a:lvl6pPr>
            <a:lvl7pPr marL="2737802" indent="0" algn="ctr">
              <a:buNone/>
              <a:defRPr/>
            </a:lvl7pPr>
            <a:lvl8pPr marL="3194101" indent="0" algn="ctr">
              <a:buNone/>
              <a:defRPr/>
            </a:lvl8pPr>
            <a:lvl9pPr marL="3650404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59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299" indent="0">
              <a:buNone/>
              <a:defRPr sz="1800"/>
            </a:lvl2pPr>
            <a:lvl3pPr marL="912600" indent="0">
              <a:buNone/>
              <a:defRPr sz="1700"/>
            </a:lvl3pPr>
            <a:lvl4pPr marL="1368900" indent="0">
              <a:buNone/>
              <a:defRPr sz="1400"/>
            </a:lvl4pPr>
            <a:lvl5pPr marL="1825200" indent="0">
              <a:buNone/>
              <a:defRPr sz="1400"/>
            </a:lvl5pPr>
            <a:lvl6pPr marL="2281502" indent="0">
              <a:buNone/>
              <a:defRPr sz="1400"/>
            </a:lvl6pPr>
            <a:lvl7pPr marL="2737802" indent="0">
              <a:buNone/>
              <a:defRPr sz="1400"/>
            </a:lvl7pPr>
            <a:lvl8pPr marL="3194101" indent="0">
              <a:buNone/>
              <a:defRPr sz="1400"/>
            </a:lvl8pPr>
            <a:lvl9pPr marL="3650404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83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83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3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2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299" indent="0">
              <a:buNone/>
              <a:defRPr sz="2000" b="1"/>
            </a:lvl2pPr>
            <a:lvl3pPr marL="912600" indent="0">
              <a:buNone/>
              <a:defRPr sz="1800" b="1"/>
            </a:lvl3pPr>
            <a:lvl4pPr marL="1368900" indent="0">
              <a:buNone/>
              <a:defRPr sz="1700" b="1"/>
            </a:lvl4pPr>
            <a:lvl5pPr marL="1825200" indent="0">
              <a:buNone/>
              <a:defRPr sz="1700" b="1"/>
            </a:lvl5pPr>
            <a:lvl6pPr marL="2281502" indent="0">
              <a:buNone/>
              <a:defRPr sz="1700" b="1"/>
            </a:lvl6pPr>
            <a:lvl7pPr marL="2737802" indent="0">
              <a:buNone/>
              <a:defRPr sz="1700" b="1"/>
            </a:lvl7pPr>
            <a:lvl8pPr marL="3194101" indent="0">
              <a:buNone/>
              <a:defRPr sz="1700" b="1"/>
            </a:lvl8pPr>
            <a:lvl9pPr marL="3650404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2" y="2398734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709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299" indent="0">
              <a:buNone/>
              <a:defRPr sz="2000" b="1"/>
            </a:lvl2pPr>
            <a:lvl3pPr marL="912600" indent="0">
              <a:buNone/>
              <a:defRPr sz="1800" b="1"/>
            </a:lvl3pPr>
            <a:lvl4pPr marL="1368900" indent="0">
              <a:buNone/>
              <a:defRPr sz="1700" b="1"/>
            </a:lvl4pPr>
            <a:lvl5pPr marL="1825200" indent="0">
              <a:buNone/>
              <a:defRPr sz="1700" b="1"/>
            </a:lvl5pPr>
            <a:lvl6pPr marL="2281502" indent="0">
              <a:buNone/>
              <a:defRPr sz="1700" b="1"/>
            </a:lvl6pPr>
            <a:lvl7pPr marL="2737802" indent="0">
              <a:buNone/>
              <a:defRPr sz="1700" b="1"/>
            </a:lvl7pPr>
            <a:lvl8pPr marL="3194101" indent="0">
              <a:buNone/>
              <a:defRPr sz="1700" b="1"/>
            </a:lvl8pPr>
            <a:lvl9pPr marL="3650404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709" y="2398734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9" y="301646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9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59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6299" indent="0">
              <a:buNone/>
              <a:defRPr sz="1200"/>
            </a:lvl2pPr>
            <a:lvl3pPr marL="912600" indent="0">
              <a:buNone/>
              <a:defRPr sz="1000"/>
            </a:lvl3pPr>
            <a:lvl4pPr marL="1368900" indent="0">
              <a:buNone/>
              <a:defRPr sz="900"/>
            </a:lvl4pPr>
            <a:lvl5pPr marL="1825200" indent="0">
              <a:buNone/>
              <a:defRPr sz="900"/>
            </a:lvl5pPr>
            <a:lvl6pPr marL="2281502" indent="0">
              <a:buNone/>
              <a:defRPr sz="900"/>
            </a:lvl6pPr>
            <a:lvl7pPr marL="2737802" indent="0">
              <a:buNone/>
              <a:defRPr sz="900"/>
            </a:lvl7pPr>
            <a:lvl8pPr marL="3194101" indent="0">
              <a:buNone/>
              <a:defRPr sz="900"/>
            </a:lvl8pPr>
            <a:lvl9pPr marL="365040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70" y="5294334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70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6299" indent="0">
              <a:buNone/>
              <a:defRPr sz="2800"/>
            </a:lvl2pPr>
            <a:lvl3pPr marL="912600" indent="0">
              <a:buNone/>
              <a:defRPr sz="2400"/>
            </a:lvl3pPr>
            <a:lvl4pPr marL="1368900" indent="0">
              <a:buNone/>
              <a:defRPr sz="2000"/>
            </a:lvl4pPr>
            <a:lvl5pPr marL="1825200" indent="0">
              <a:buNone/>
              <a:defRPr sz="2000"/>
            </a:lvl5pPr>
            <a:lvl6pPr marL="2281502" indent="0">
              <a:buNone/>
              <a:defRPr sz="2000"/>
            </a:lvl6pPr>
            <a:lvl7pPr marL="2737802" indent="0">
              <a:buNone/>
              <a:defRPr sz="2000"/>
            </a:lvl7pPr>
            <a:lvl8pPr marL="3194101" indent="0">
              <a:buNone/>
              <a:defRPr sz="2000"/>
            </a:lvl8pPr>
            <a:lvl9pPr marL="365040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70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6299" indent="0">
              <a:buNone/>
              <a:defRPr sz="1200"/>
            </a:lvl2pPr>
            <a:lvl3pPr marL="912600" indent="0">
              <a:buNone/>
              <a:defRPr sz="1000"/>
            </a:lvl3pPr>
            <a:lvl4pPr marL="1368900" indent="0">
              <a:buNone/>
              <a:defRPr sz="900"/>
            </a:lvl4pPr>
            <a:lvl5pPr marL="1825200" indent="0">
              <a:buNone/>
              <a:defRPr sz="900"/>
            </a:lvl5pPr>
            <a:lvl6pPr marL="2281502" indent="0">
              <a:buNone/>
              <a:defRPr sz="900"/>
            </a:lvl6pPr>
            <a:lvl7pPr marL="2737802" indent="0">
              <a:buNone/>
              <a:defRPr sz="900"/>
            </a:lvl7pPr>
            <a:lvl8pPr marL="3194101" indent="0">
              <a:buNone/>
              <a:defRPr sz="900"/>
            </a:lvl8pPr>
            <a:lvl9pPr marL="365040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59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59" y="1770083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59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2476" algn="l"/>
                <a:tab pos="1444947" algn="l"/>
                <a:tab pos="21674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2476" algn="l"/>
                <a:tab pos="1444947" algn="l"/>
                <a:tab pos="2167425" algn="l"/>
                <a:tab pos="2889901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33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2476" algn="l"/>
                <a:tab pos="1444947" algn="l"/>
                <a:tab pos="21674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6299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0952" indent="-215479" algn="ctr" defTabSz="456299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6424" indent="-215479" algn="ctr" defTabSz="456299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1899" indent="-215479" algn="ctr" defTabSz="456299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7375" indent="-215479" algn="ctr" defTabSz="456299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3675" indent="-215479" algn="ctr" defTabSz="456299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89979" indent="-215479" algn="ctr" defTabSz="456299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46275" indent="-215479" algn="ctr" defTabSz="456299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2580" indent="-215479" algn="ctr" defTabSz="456299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0952" indent="-323215" algn="l" defTabSz="456299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1899" indent="-286772" algn="l" defTabSz="456299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2848" indent="-215479" algn="l" defTabSz="456299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3802" indent="-215479" algn="l" defTabSz="456299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4751" indent="-215479" algn="l" defTabSz="456299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1053" indent="-215479" algn="l" defTabSz="456299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67351" indent="-215479" algn="l" defTabSz="456299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3646" indent="-215479" algn="l" defTabSz="456299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79952" indent="-215479" algn="l" defTabSz="456299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299" algn="l" defTabSz="456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600" algn="l" defTabSz="456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8900" algn="l" defTabSz="456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200" algn="l" defTabSz="456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1502" algn="l" defTabSz="456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7802" algn="l" defTabSz="456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101" algn="l" defTabSz="456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0404" algn="l" defTabSz="456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Study guide for Ch10-15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i="1" dirty="0" smtClean="0"/>
              <a:t>Intended</a:t>
            </a:r>
            <a:r>
              <a:rPr lang="en-US" dirty="0" smtClean="0"/>
              <a:t> harm to others; others intend to </a:t>
            </a:r>
            <a:r>
              <a:rPr lang="en-US" i="1" dirty="0" smtClean="0"/>
              <a:t>avoid;</a:t>
            </a:r>
            <a:r>
              <a:rPr lang="en-US" dirty="0" smtClean="0"/>
              <a:t> not </a:t>
            </a:r>
            <a:r>
              <a:rPr lang="en-US" dirty="0" err="1" smtClean="0"/>
              <a:t>necc</a:t>
            </a:r>
            <a:r>
              <a:rPr lang="en-US" dirty="0" smtClean="0"/>
              <a:t>. violent</a:t>
            </a:r>
          </a:p>
          <a:p>
            <a:pPr marL="107737" indent="0">
              <a:buNone/>
            </a:pPr>
            <a:r>
              <a:rPr lang="en-US" b="1" dirty="0" smtClean="0"/>
              <a:t>Instrumental</a:t>
            </a:r>
            <a:r>
              <a:rPr lang="en-US" dirty="0" smtClean="0"/>
              <a:t>: some other goal; not to harm</a:t>
            </a:r>
          </a:p>
          <a:p>
            <a:pPr marL="107737" indent="0">
              <a:buNone/>
            </a:pPr>
            <a:r>
              <a:rPr lang="en-US" b="1" dirty="0" smtClean="0"/>
              <a:t>Hostile</a:t>
            </a:r>
            <a:r>
              <a:rPr lang="en-US" dirty="0" smtClean="0"/>
              <a:t>: purpose is to harm, emotionally driven</a:t>
            </a:r>
          </a:p>
          <a:p>
            <a:pPr marL="107737" indent="0">
              <a:buNone/>
            </a:pPr>
            <a:r>
              <a:rPr lang="en-US" dirty="0" smtClean="0"/>
              <a:t>Men: more direct aggression; Women: indirect</a:t>
            </a:r>
          </a:p>
          <a:p>
            <a:pPr marL="107737" indent="0">
              <a:buNone/>
            </a:pPr>
            <a:r>
              <a:rPr lang="en-US" dirty="0"/>
              <a:t>	</a:t>
            </a:r>
            <a:r>
              <a:rPr lang="en-US" dirty="0" smtClean="0"/>
              <a:t>- testosterone?? Not clear.</a:t>
            </a:r>
          </a:p>
          <a:p>
            <a:pPr marL="107737" indent="0">
              <a:buNone/>
            </a:pPr>
            <a:r>
              <a:rPr lang="en-US" b="1" dirty="0" smtClean="0"/>
              <a:t>GAM</a:t>
            </a:r>
            <a:r>
              <a:rPr lang="en-US" dirty="0" smtClean="0"/>
              <a:t>: traits, situation, emotion, decisions</a:t>
            </a:r>
          </a:p>
          <a:p>
            <a:pPr marL="107737" indent="0">
              <a:buNone/>
            </a:pPr>
            <a:r>
              <a:rPr lang="en-US" dirty="0"/>
              <a:t>	</a:t>
            </a:r>
            <a:r>
              <a:rPr lang="en-US" dirty="0" smtClean="0"/>
              <a:t>- frustration is common trigger, but not always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862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Emotion</a:t>
            </a:r>
            <a:r>
              <a:rPr lang="en-US" dirty="0" smtClean="0"/>
              <a:t> is </a:t>
            </a:r>
            <a:r>
              <a:rPr lang="en-US" i="1" dirty="0" smtClean="0"/>
              <a:t>short lived </a:t>
            </a:r>
            <a:r>
              <a:rPr lang="en-US" dirty="0" smtClean="0"/>
              <a:t>psychological state that:</a:t>
            </a:r>
          </a:p>
          <a:p>
            <a:pPr marL="888147" lvl="1" indent="-4572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dirty="0" smtClean="0"/>
              <a:t>Activates specific emotional </a:t>
            </a:r>
            <a:r>
              <a:rPr lang="en-US" b="1" dirty="0" smtClean="0"/>
              <a:t>neural systems</a:t>
            </a:r>
          </a:p>
          <a:p>
            <a:pPr marL="1319096" lvl="2" indent="-4572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dirty="0" smtClean="0"/>
              <a:t>(amygdala, ventral striatum, ventral-medial PFC)</a:t>
            </a:r>
          </a:p>
          <a:p>
            <a:pPr marL="888147" lvl="1" indent="-4572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dirty="0" smtClean="0"/>
              <a:t>Has characteristic subjective </a:t>
            </a:r>
            <a:r>
              <a:rPr lang="en-US" b="1" dirty="0" smtClean="0"/>
              <a:t>feeling</a:t>
            </a:r>
          </a:p>
          <a:p>
            <a:pPr marL="888147" lvl="1" indent="-4572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dirty="0" smtClean="0"/>
              <a:t>Triggers </a:t>
            </a:r>
            <a:r>
              <a:rPr lang="en-US" b="1" dirty="0"/>
              <a:t>p</a:t>
            </a:r>
            <a:r>
              <a:rPr lang="en-US" b="1" dirty="0" smtClean="0"/>
              <a:t>hysiological changes </a:t>
            </a:r>
            <a:r>
              <a:rPr lang="en-US" dirty="0" smtClean="0"/>
              <a:t>(heart rate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marL="888147" lvl="1" indent="-4572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dirty="0" smtClean="0"/>
              <a:t>Also </a:t>
            </a:r>
            <a:r>
              <a:rPr lang="en-US" b="1" dirty="0" smtClean="0"/>
              <a:t>cognitive changes</a:t>
            </a:r>
            <a:r>
              <a:rPr lang="en-US" dirty="0" smtClean="0"/>
              <a:t> (thinking is altered)</a:t>
            </a:r>
            <a:endParaRPr lang="en-US" b="1" dirty="0" smtClean="0"/>
          </a:p>
          <a:p>
            <a:pPr marL="888147" lvl="1" indent="-4572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dirty="0" smtClean="0"/>
              <a:t>And</a:t>
            </a:r>
            <a:r>
              <a:rPr lang="en-US" b="1" dirty="0" smtClean="0"/>
              <a:t> behavioral responses</a:t>
            </a:r>
            <a:r>
              <a:rPr lang="en-US" dirty="0" smtClean="0"/>
              <a:t> (behavior is affected)</a:t>
            </a:r>
            <a:endParaRPr lang="en-US" b="1" dirty="0" smtClean="0"/>
          </a:p>
          <a:p>
            <a:pPr mar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b="1" dirty="0" smtClean="0"/>
              <a:t>Mood</a:t>
            </a:r>
            <a:r>
              <a:rPr lang="en-US" dirty="0" smtClean="0"/>
              <a:t> is long lasting, less intense, not triggered</a:t>
            </a:r>
          </a:p>
          <a:p>
            <a:pPr marL="0" lvl="1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3200" b="1" dirty="0" smtClean="0"/>
              <a:t>Affect</a:t>
            </a:r>
            <a:r>
              <a:rPr lang="en-US" sz="3200" dirty="0" smtClean="0"/>
              <a:t> is simple “map” </a:t>
            </a:r>
            <a:r>
              <a:rPr lang="en-US" sz="3200" dirty="0"/>
              <a:t>for categorizing </a:t>
            </a:r>
            <a:r>
              <a:rPr lang="en-US" sz="3200" dirty="0" smtClean="0"/>
              <a:t>emotions</a:t>
            </a:r>
          </a:p>
          <a:p>
            <a:pPr marL="888147" lvl="1" indent="-4572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b="1" dirty="0" smtClean="0"/>
              <a:t>valence</a:t>
            </a:r>
            <a:r>
              <a:rPr lang="en-US" dirty="0" smtClean="0"/>
              <a:t> (good / bad) </a:t>
            </a:r>
          </a:p>
          <a:p>
            <a:pPr marL="888147" lvl="1" indent="-4572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b="1" dirty="0" smtClean="0"/>
              <a:t>arousal</a:t>
            </a:r>
            <a:r>
              <a:rPr lang="en-US" dirty="0" smtClean="0"/>
              <a:t> (high / low)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86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9" y="301626"/>
            <a:ext cx="9067799" cy="736600"/>
          </a:xfrm>
        </p:spPr>
        <p:txBody>
          <a:bodyPr/>
          <a:lstStyle/>
          <a:p>
            <a:r>
              <a:rPr lang="en-US" dirty="0" smtClean="0"/>
              <a:t>Valence vs. Arousal</a:t>
            </a:r>
            <a:endParaRPr lang="en-US" dirty="0"/>
          </a:p>
        </p:txBody>
      </p:sp>
      <p:pic>
        <p:nvPicPr>
          <p:cNvPr id="4" name="Content Placeholder 3" descr="OKA_F_11-01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7" r="104" b="24094"/>
          <a:stretch/>
        </p:blipFill>
        <p:spPr>
          <a:xfrm>
            <a:off x="1076325" y="1266825"/>
            <a:ext cx="7543799" cy="6074856"/>
          </a:xfrm>
        </p:spPr>
      </p:pic>
    </p:spTree>
    <p:extLst>
      <p:ext uri="{BB962C8B-B14F-4D97-AF65-F5344CB8AC3E}">
        <p14:creationId xmlns:p14="http://schemas.microsoft.com/office/powerpoint/2010/main" val="1751487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Emotions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dirty="0" smtClean="0"/>
              <a:t>Fear, Anger, Sadness, </a:t>
            </a:r>
            <a:r>
              <a:rPr lang="en-US" dirty="0" smtClean="0">
                <a:solidFill>
                  <a:srgbClr val="00B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Happiness</a:t>
            </a:r>
            <a:r>
              <a:rPr lang="en-US" dirty="0" smtClean="0"/>
              <a:t>, Disgust, Contempt, </a:t>
            </a:r>
            <a:r>
              <a:rPr lang="en-US" dirty="0" smtClean="0">
                <a:solidFill>
                  <a:srgbClr val="FFC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Surprise/Interest</a:t>
            </a:r>
          </a:p>
          <a:p>
            <a:pPr marL="107737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206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9" y="301626"/>
            <a:ext cx="9067799" cy="660400"/>
          </a:xfrm>
        </p:spPr>
        <p:txBody>
          <a:bodyPr/>
          <a:lstStyle/>
          <a:p>
            <a:r>
              <a:rPr lang="en-US" dirty="0" smtClean="0"/>
              <a:t>The Face of Emotion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325" y="1266825"/>
            <a:ext cx="6059582" cy="57704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96125" y="1266825"/>
            <a:ext cx="2590800" cy="139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These facial expressions are universal.</a:t>
            </a:r>
          </a:p>
          <a:p>
            <a:endParaRPr lang="en-US" dirty="0"/>
          </a:p>
          <a:p>
            <a:r>
              <a:rPr lang="en-US" dirty="0" smtClean="0"/>
              <a:t>What are they!?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021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Emotion for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It is important to communicate emotion – hence facial expressions..  And emoticons </a:t>
            </a:r>
            <a:r>
              <a:rPr lang="en-US" dirty="0" smtClean="0">
                <a:sym typeface="Wingdings"/>
              </a:rPr>
              <a:t>:)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ym typeface="Wingdings"/>
              </a:rPr>
              <a:t>Display rules </a:t>
            </a:r>
            <a:r>
              <a:rPr lang="en-US" dirty="0" smtClean="0">
                <a:sym typeface="Wingdings"/>
              </a:rPr>
              <a:t>are cultural conventions about when and how to display emotions: intensify, de-intensify, mask, neutralize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63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9" y="301626"/>
            <a:ext cx="9067799" cy="736600"/>
          </a:xfrm>
        </p:spPr>
        <p:txBody>
          <a:bodyPr/>
          <a:lstStyle/>
          <a:p>
            <a:r>
              <a:rPr lang="en-US" dirty="0" smtClean="0"/>
              <a:t>Chicken or Egg?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59" y="1343025"/>
            <a:ext cx="9067799" cy="5416571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smtClean="0"/>
              <a:t>James-Lange:</a:t>
            </a:r>
            <a:r>
              <a:rPr lang="en-US" sz="2800" dirty="0" smtClean="0"/>
              <a:t> emotion comes from physiological reactions (autonomic nervous system)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smtClean="0"/>
              <a:t>Cannon-Bard:</a:t>
            </a:r>
            <a:r>
              <a:rPr lang="en-US" sz="2800" dirty="0" smtClean="0"/>
              <a:t> no, it is both cognitive and physiological (many diff emotions give rise to same physiological feelings)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err="1" smtClean="0"/>
              <a:t>Schacter</a:t>
            </a:r>
            <a:r>
              <a:rPr lang="en-US" sz="2800" b="1" dirty="0" smtClean="0"/>
              <a:t>-Singer Two Factor</a:t>
            </a:r>
            <a:r>
              <a:rPr lang="en-US" sz="2800" dirty="0" smtClean="0"/>
              <a:t>: physiological + cognitive label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smtClean="0"/>
              <a:t>Cognitive-motivational-relational:</a:t>
            </a:r>
            <a:r>
              <a:rPr lang="en-US" sz="2800" dirty="0" smtClean="0"/>
              <a:t> </a:t>
            </a:r>
            <a:r>
              <a:rPr lang="en-US" sz="2800" i="1" dirty="0" smtClean="0"/>
              <a:t>appraisal</a:t>
            </a:r>
            <a:r>
              <a:rPr lang="en-US" sz="2800" dirty="0" smtClean="0"/>
              <a:t> is key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smtClean="0"/>
              <a:t>Facial feedback</a:t>
            </a:r>
            <a:r>
              <a:rPr lang="en-US" sz="2800" dirty="0" smtClean="0"/>
              <a:t>: facial expression is key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76405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Two Faces of Happiness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dirty="0" smtClean="0"/>
              <a:t>Happiness = instantaneous emotional feeling</a:t>
            </a:r>
          </a:p>
          <a:p>
            <a:pPr marL="107737" indent="0">
              <a:buNone/>
            </a:pPr>
            <a:r>
              <a:rPr lang="en-US" dirty="0" smtClean="0"/>
              <a:t>Happiness = long-term life satisfaction</a:t>
            </a:r>
          </a:p>
          <a:p>
            <a:pPr marL="107737" indent="0">
              <a:buNone/>
            </a:pPr>
            <a:endParaRPr lang="en-US" dirty="0"/>
          </a:p>
          <a:p>
            <a:pPr marL="107737" indent="0">
              <a:buNone/>
            </a:pPr>
            <a:r>
              <a:rPr lang="en-US" dirty="0" smtClean="0"/>
              <a:t>Good news: everybody’s happy-</a:t>
            </a:r>
            <a:r>
              <a:rPr lang="en-US" dirty="0" err="1" smtClean="0"/>
              <a:t>ish</a:t>
            </a:r>
            <a:r>
              <a:rPr lang="en-US" dirty="0" smtClean="0"/>
              <a:t>!</a:t>
            </a:r>
          </a:p>
          <a:p>
            <a:pPr marL="107737" indent="0">
              <a:buNone/>
            </a:pPr>
            <a:r>
              <a:rPr lang="en-US" dirty="0" smtClean="0"/>
              <a:t>Bad news: some people aren’t!</a:t>
            </a:r>
          </a:p>
          <a:p>
            <a:pPr marL="107737" indent="0">
              <a:buNone/>
            </a:pPr>
            <a:endParaRPr lang="en-US" dirty="0"/>
          </a:p>
          <a:p>
            <a:pPr marL="107737" indent="0">
              <a:buNone/>
            </a:pPr>
            <a:r>
              <a:rPr lang="en-US" dirty="0" smtClean="0"/>
              <a:t>Parents are low on instantaneous, high on long-term..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954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 Management..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Stress is mostly “in your head” – does all this stuff really matter that much, or perhaps not??</a:t>
            </a:r>
          </a:p>
          <a:p>
            <a:r>
              <a:rPr lang="en-US" dirty="0" smtClean="0"/>
              <a:t>To reduce stress, become a </a:t>
            </a:r>
            <a:r>
              <a:rPr lang="en-US" dirty="0" err="1" smtClean="0"/>
              <a:t>Boulderite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Exercise</a:t>
            </a:r>
          </a:p>
          <a:p>
            <a:pPr lvl="1"/>
            <a:r>
              <a:rPr lang="en-US" dirty="0" smtClean="0"/>
              <a:t>Meditation</a:t>
            </a:r>
          </a:p>
          <a:p>
            <a:pPr lvl="1"/>
            <a:r>
              <a:rPr lang="en-US" dirty="0" smtClean="0"/>
              <a:t>Optimism</a:t>
            </a:r>
          </a:p>
          <a:p>
            <a:pPr lvl="1"/>
            <a:r>
              <a:rPr lang="en-US" dirty="0" smtClean="0"/>
              <a:t>Sunshine, fresh air, etc..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988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 THEN Sick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Stress itself does not make you sick..</a:t>
            </a:r>
          </a:p>
          <a:p>
            <a:r>
              <a:rPr lang="en-US" dirty="0" smtClean="0"/>
              <a:t>It is the depletion period AFTER the stressor is over that makes you sick!</a:t>
            </a:r>
          </a:p>
          <a:p>
            <a:endParaRPr lang="en-US" dirty="0"/>
          </a:p>
        </p:txBody>
      </p:sp>
      <p:pic>
        <p:nvPicPr>
          <p:cNvPr id="4" name="Picture 3" descr="OKA_F_11-15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178"/>
          <a:stretch/>
        </p:blipFill>
        <p:spPr>
          <a:xfrm>
            <a:off x="5800725" y="2943225"/>
            <a:ext cx="3873500" cy="4435974"/>
          </a:xfrm>
          <a:prstGeom prst="rect">
            <a:avLst/>
          </a:prstGeom>
        </p:spPr>
      </p:pic>
      <p:pic>
        <p:nvPicPr>
          <p:cNvPr id="5" name="Picture 4" descr="OKA_F_11-1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479"/>
          <a:stretch/>
        </p:blipFill>
        <p:spPr>
          <a:xfrm>
            <a:off x="923925" y="3400425"/>
            <a:ext cx="4267200" cy="399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790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vs. Avoid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b="1" dirty="0" smtClean="0"/>
              <a:t>Approach</a:t>
            </a:r>
            <a:r>
              <a:rPr lang="en-US" dirty="0" smtClean="0"/>
              <a:t> = left hemisphere = dominant</a:t>
            </a:r>
          </a:p>
          <a:p>
            <a:pPr marL="107737" indent="0">
              <a:buNone/>
            </a:pPr>
            <a:r>
              <a:rPr lang="en-US" b="1" dirty="0" smtClean="0"/>
              <a:t>Avoid</a:t>
            </a:r>
            <a:r>
              <a:rPr lang="en-US" dirty="0" smtClean="0"/>
              <a:t> = right hemisphere = subordinate</a:t>
            </a:r>
          </a:p>
          <a:p>
            <a:pPr marL="107737" indent="0">
              <a:buNone/>
            </a:pPr>
            <a:r>
              <a:rPr lang="en-US" dirty="0" smtClean="0"/>
              <a:t>We approach positive outcomes, and avoid negative ones.</a:t>
            </a:r>
          </a:p>
          <a:p>
            <a:pPr marL="107737" indent="0">
              <a:buNone/>
            </a:pPr>
            <a:r>
              <a:rPr lang="en-US" dirty="0" smtClean="0"/>
              <a:t>Anger is negative: is it approach or avoid?</a:t>
            </a:r>
          </a:p>
          <a:p>
            <a:pPr marL="107737" indent="0">
              <a:buNone/>
            </a:pPr>
            <a:r>
              <a:rPr lang="en-US" dirty="0" smtClean="0"/>
              <a:t>Need to turn negative into a positive in order to act!</a:t>
            </a:r>
          </a:p>
        </p:txBody>
      </p:sp>
    </p:spTree>
    <p:extLst>
      <p:ext uri="{BB962C8B-B14F-4D97-AF65-F5344CB8AC3E}">
        <p14:creationId xmlns:p14="http://schemas.microsoft.com/office/powerpoint/2010/main" val="2297558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Personality:</a:t>
            </a:r>
          </a:p>
          <a:p>
            <a:pPr marL="888147" lvl="1" indent="-4572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 smtClean="0"/>
              <a:t>Organized</a:t>
            </a:r>
          </a:p>
          <a:p>
            <a:pPr marL="888147" lvl="1" indent="-4572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 smtClean="0"/>
              <a:t>Integrated</a:t>
            </a:r>
          </a:p>
          <a:p>
            <a:pPr marL="888147" lvl="1" indent="-4572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 smtClean="0"/>
              <a:t>Relatively Enduring</a:t>
            </a:r>
          </a:p>
          <a:p>
            <a:pPr mar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en-US" dirty="0"/>
          </a:p>
          <a:p>
            <a:pPr mar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dirty="0" smtClean="0"/>
              <a:t>i.e., not just some random stuff you do..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798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9" y="301626"/>
            <a:ext cx="9067799" cy="736600"/>
          </a:xfrm>
        </p:spPr>
        <p:txBody>
          <a:bodyPr/>
          <a:lstStyle/>
          <a:p>
            <a:r>
              <a:rPr lang="en-US" dirty="0" smtClean="0"/>
              <a:t>Person-Situation Controversy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59" y="1419225"/>
            <a:ext cx="9067799" cy="5340371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/>
              <a:t>Does personality exist at all, or are we just a product of our situations??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smtClean="0"/>
              <a:t>Walter </a:t>
            </a:r>
            <a:r>
              <a:rPr lang="en-US" sz="2800" b="1" dirty="0" err="1" smtClean="0"/>
              <a:t>Mischel</a:t>
            </a:r>
            <a:r>
              <a:rPr lang="en-US" sz="2800" b="1" dirty="0" smtClean="0"/>
              <a:t> </a:t>
            </a:r>
            <a:r>
              <a:rPr lang="en-US" sz="2800" dirty="0" smtClean="0"/>
              <a:t>(1960’s): Situation is dominant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smtClean="0"/>
              <a:t>Seymour Epstein</a:t>
            </a:r>
            <a:r>
              <a:rPr lang="en-US" sz="2800" b="1" dirty="0">
                <a:sym typeface="Wingdings"/>
              </a:rPr>
              <a:t> </a:t>
            </a:r>
            <a:r>
              <a:rPr lang="en-US" sz="2800" dirty="0" smtClean="0">
                <a:sym typeface="Wingdings"/>
              </a:rPr>
              <a:t>(1970’s): Need to integrate over multiple situations to see personality traits!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>
              <a:sym typeface="Wingding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smtClean="0">
                <a:sym typeface="Wingdings"/>
              </a:rPr>
              <a:t>Trait-situation behavior model:</a:t>
            </a:r>
            <a:r>
              <a:rPr lang="en-US" sz="2800" dirty="0" smtClean="0">
                <a:sym typeface="Wingdings"/>
              </a:rPr>
              <a:t> both factors together determine behavior (the answer is </a:t>
            </a:r>
            <a:r>
              <a:rPr lang="en-US" sz="2800" i="1" dirty="0" smtClean="0">
                <a:sym typeface="Wingdings"/>
              </a:rPr>
              <a:t>always</a:t>
            </a:r>
            <a:r>
              <a:rPr lang="en-US" sz="2800" dirty="0" smtClean="0">
                <a:sym typeface="Wingdings"/>
              </a:rPr>
              <a:t> both!)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>
              <a:sym typeface="Wingding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ym typeface="Wingdings"/>
              </a:rPr>
              <a:t>What if our behavior was so consistent that you could see personality in every action?  Where is free will!?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215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301626"/>
            <a:ext cx="9256733" cy="660399"/>
          </a:xfrm>
        </p:spPr>
        <p:txBody>
          <a:bodyPr/>
          <a:lstStyle/>
          <a:p>
            <a:r>
              <a:rPr lang="en-US" dirty="0" smtClean="0"/>
              <a:t>The Big Five OCEAN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59" y="1571625"/>
            <a:ext cx="9067799" cy="563880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sz="2400" dirty="0" smtClean="0"/>
              <a:t>Openness</a:t>
            </a:r>
          </a:p>
          <a:p>
            <a:pPr lvl="1">
              <a:lnSpc>
                <a:spcPct val="70000"/>
              </a:lnSpc>
            </a:pPr>
            <a:r>
              <a:rPr lang="en-US" sz="1800" dirty="0"/>
              <a:t>i</a:t>
            </a:r>
            <a:r>
              <a:rPr lang="en-US" sz="1800" dirty="0" smtClean="0"/>
              <a:t>maginative, curious, intellectual, creative..  </a:t>
            </a:r>
            <a:r>
              <a:rPr lang="en-US" sz="1800" dirty="0" err="1" smtClean="0"/>
              <a:t>Vs</a:t>
            </a:r>
            <a:r>
              <a:rPr lang="en-US" sz="1800" dirty="0" smtClean="0"/>
              <a:t>:</a:t>
            </a:r>
          </a:p>
          <a:p>
            <a:pPr lvl="1">
              <a:lnSpc>
                <a:spcPct val="70000"/>
              </a:lnSpc>
            </a:pPr>
            <a:r>
              <a:rPr lang="en-US" sz="1800" dirty="0"/>
              <a:t>c</a:t>
            </a:r>
            <a:r>
              <a:rPr lang="en-US" sz="1800" dirty="0" smtClean="0"/>
              <a:t>onventional and practical, enjoy routine, “down to earth”</a:t>
            </a:r>
          </a:p>
          <a:p>
            <a:pPr>
              <a:lnSpc>
                <a:spcPct val="70000"/>
              </a:lnSpc>
            </a:pPr>
            <a:r>
              <a:rPr lang="en-US" sz="2400" dirty="0" smtClean="0"/>
              <a:t>Conscientiousness</a:t>
            </a:r>
          </a:p>
          <a:p>
            <a:pPr lvl="1">
              <a:lnSpc>
                <a:spcPct val="70000"/>
              </a:lnSpc>
            </a:pPr>
            <a:r>
              <a:rPr lang="en-US" sz="1800" dirty="0" smtClean="0"/>
              <a:t>careful, thorough, well-organized, responsible   </a:t>
            </a:r>
            <a:r>
              <a:rPr lang="en-US" sz="1800" dirty="0" err="1" smtClean="0"/>
              <a:t>Vs</a:t>
            </a:r>
            <a:r>
              <a:rPr lang="en-US" sz="1800" dirty="0"/>
              <a:t>:</a:t>
            </a:r>
            <a:endParaRPr lang="en-US" sz="1800" dirty="0" smtClean="0"/>
          </a:p>
          <a:p>
            <a:pPr lvl="1">
              <a:lnSpc>
                <a:spcPct val="70000"/>
              </a:lnSpc>
            </a:pPr>
            <a:r>
              <a:rPr lang="en-US" sz="1800" dirty="0"/>
              <a:t>c</a:t>
            </a:r>
            <a:r>
              <a:rPr lang="en-US" sz="1800" dirty="0" smtClean="0"/>
              <a:t>areless, inefficient, disorganized, irresponsible</a:t>
            </a:r>
          </a:p>
          <a:p>
            <a:pPr>
              <a:lnSpc>
                <a:spcPct val="70000"/>
              </a:lnSpc>
            </a:pPr>
            <a:r>
              <a:rPr lang="en-US" sz="2400" dirty="0" smtClean="0"/>
              <a:t>Extraversion*</a:t>
            </a:r>
          </a:p>
          <a:p>
            <a:pPr lvl="1">
              <a:lnSpc>
                <a:spcPct val="70000"/>
              </a:lnSpc>
            </a:pPr>
            <a:r>
              <a:rPr lang="en-US" sz="1800" dirty="0" smtClean="0"/>
              <a:t>Sociable, energetic, assertive, other-oriented  </a:t>
            </a:r>
            <a:r>
              <a:rPr lang="en-US" sz="1800" dirty="0" err="1" smtClean="0"/>
              <a:t>Vs</a:t>
            </a:r>
            <a:r>
              <a:rPr lang="en-US" sz="1800" dirty="0" smtClean="0"/>
              <a:t>:</a:t>
            </a:r>
          </a:p>
          <a:p>
            <a:pPr lvl="1">
              <a:lnSpc>
                <a:spcPct val="70000"/>
              </a:lnSpc>
            </a:pPr>
            <a:r>
              <a:rPr lang="en-US" sz="1800" dirty="0" smtClean="0"/>
              <a:t>Passive, reserved, quiet, self-oriented</a:t>
            </a:r>
          </a:p>
          <a:p>
            <a:pPr>
              <a:lnSpc>
                <a:spcPct val="70000"/>
              </a:lnSpc>
            </a:pPr>
            <a:r>
              <a:rPr lang="en-US" sz="2400" dirty="0" smtClean="0"/>
              <a:t>Agreeableness</a:t>
            </a:r>
          </a:p>
          <a:p>
            <a:pPr lvl="1">
              <a:lnSpc>
                <a:spcPct val="70000"/>
              </a:lnSpc>
            </a:pPr>
            <a:r>
              <a:rPr lang="en-US" sz="1800" dirty="0" smtClean="0"/>
              <a:t>Warm, kind, empathetic, compassionate, trusting   </a:t>
            </a:r>
            <a:r>
              <a:rPr lang="en-US" sz="1800" dirty="0" err="1" smtClean="0"/>
              <a:t>Vs</a:t>
            </a:r>
            <a:r>
              <a:rPr lang="en-US" sz="1800" dirty="0" smtClean="0"/>
              <a:t>:</a:t>
            </a:r>
          </a:p>
          <a:p>
            <a:pPr lvl="1">
              <a:lnSpc>
                <a:spcPct val="70000"/>
              </a:lnSpc>
            </a:pPr>
            <a:r>
              <a:rPr lang="en-US" sz="1800" dirty="0" smtClean="0"/>
              <a:t>Hostile suspicious, unkind, lacking in trust..</a:t>
            </a:r>
          </a:p>
          <a:p>
            <a:pPr>
              <a:lnSpc>
                <a:spcPct val="70000"/>
              </a:lnSpc>
            </a:pPr>
            <a:r>
              <a:rPr lang="en-US" sz="2400" dirty="0" smtClean="0"/>
              <a:t>Neuroticism*</a:t>
            </a:r>
          </a:p>
          <a:p>
            <a:pPr lvl="1">
              <a:lnSpc>
                <a:spcPct val="70000"/>
              </a:lnSpc>
            </a:pPr>
            <a:r>
              <a:rPr lang="en-US" sz="1800" dirty="0" smtClean="0"/>
              <a:t>Easily upset, anxious, emotional, self-pitying, worriers..  </a:t>
            </a:r>
            <a:r>
              <a:rPr lang="en-US" sz="1800" dirty="0" err="1" smtClean="0"/>
              <a:t>Vs</a:t>
            </a:r>
            <a:r>
              <a:rPr lang="en-US" sz="1800" dirty="0" smtClean="0"/>
              <a:t>:</a:t>
            </a:r>
          </a:p>
          <a:p>
            <a:pPr lvl="1">
              <a:lnSpc>
                <a:spcPct val="70000"/>
              </a:lnSpc>
            </a:pPr>
            <a:r>
              <a:rPr lang="en-US" sz="1800" dirty="0" smtClean="0"/>
              <a:t>Even-tempered, comfortable with selves, calm, stable.</a:t>
            </a:r>
          </a:p>
        </p:txBody>
      </p:sp>
    </p:spTree>
    <p:extLst>
      <p:ext uri="{BB962C8B-B14F-4D97-AF65-F5344CB8AC3E}">
        <p14:creationId xmlns:p14="http://schemas.microsoft.com/office/powerpoint/2010/main" val="418907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Genetics and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usual, about 50% contribution of genetics to personality factors (parents know this!)</a:t>
            </a:r>
          </a:p>
          <a:p>
            <a:r>
              <a:rPr lang="en-US" dirty="0" smtClean="0"/>
              <a:t>Traits get more stable over time</a:t>
            </a:r>
          </a:p>
          <a:p>
            <a:r>
              <a:rPr lang="en-US" dirty="0" smtClean="0"/>
              <a:t>Biggest change is in young adulthood (you!)</a:t>
            </a:r>
          </a:p>
          <a:p>
            <a:pPr lvl="1"/>
            <a:r>
              <a:rPr lang="en-US" b="1" dirty="0" smtClean="0"/>
              <a:t>Rank-order stability</a:t>
            </a:r>
            <a:r>
              <a:rPr lang="en-US" dirty="0" smtClean="0"/>
              <a:t>: how do their factors rank over time?  Measures patterns within individuals.  More stable</a:t>
            </a:r>
          </a:p>
          <a:p>
            <a:pPr lvl="1"/>
            <a:r>
              <a:rPr lang="en-US" b="1" dirty="0" smtClean="0"/>
              <a:t>Mean-level stability</a:t>
            </a:r>
            <a:r>
              <a:rPr lang="en-US" dirty="0" smtClean="0"/>
              <a:t>: does overall population level of trait change over time?  Less stable.</a:t>
            </a:r>
          </a:p>
        </p:txBody>
      </p:sp>
    </p:spTree>
    <p:extLst>
      <p:ext uri="{BB962C8B-B14F-4D97-AF65-F5344CB8AC3E}">
        <p14:creationId xmlns:p14="http://schemas.microsoft.com/office/powerpoint/2010/main" val="612585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MMPI</a:t>
            </a:r>
            <a:r>
              <a:rPr lang="en-US" dirty="0" smtClean="0"/>
              <a:t>: Minnesota Multiphasic Personality Inventory: </a:t>
            </a:r>
            <a:r>
              <a:rPr lang="en-US" i="1" dirty="0" smtClean="0"/>
              <a:t>objective (scored by computer)</a:t>
            </a:r>
          </a:p>
          <a:p>
            <a:pPr lvl="1"/>
            <a:r>
              <a:rPr lang="en-US" dirty="0" smtClean="0"/>
              <a:t>Low in face validity, but useful for abnormal diagnosis</a:t>
            </a:r>
          </a:p>
          <a:p>
            <a:r>
              <a:rPr lang="en-US" b="1" dirty="0" smtClean="0"/>
              <a:t>NEO-PI</a:t>
            </a:r>
            <a:r>
              <a:rPr lang="en-US" dirty="0" smtClean="0"/>
              <a:t>: high face validity, only useful for normal diagnosis</a:t>
            </a:r>
          </a:p>
          <a:p>
            <a:r>
              <a:rPr lang="en-US" b="1" dirty="0" smtClean="0"/>
              <a:t>TAT, Rorschach</a:t>
            </a:r>
            <a:r>
              <a:rPr lang="en-US" dirty="0" smtClean="0"/>
              <a:t>: highly subjective, not used..</a:t>
            </a:r>
          </a:p>
          <a:p>
            <a:pPr lvl="1"/>
            <a:r>
              <a:rPr lang="en-US" dirty="0" smtClean="0"/>
              <a:t>Low validity, low reliability</a:t>
            </a:r>
          </a:p>
        </p:txBody>
      </p:sp>
    </p:spTree>
    <p:extLst>
      <p:ext uri="{BB962C8B-B14F-4D97-AF65-F5344CB8AC3E}">
        <p14:creationId xmlns:p14="http://schemas.microsoft.com/office/powerpoint/2010/main" val="672936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3259" y="301626"/>
            <a:ext cx="9067799" cy="660400"/>
          </a:xfrm>
        </p:spPr>
        <p:txBody>
          <a:bodyPr/>
          <a:lstStyle/>
          <a:p>
            <a:r>
              <a:rPr lang="en-US" dirty="0" smtClean="0"/>
              <a:t>Freud</a:t>
            </a:r>
            <a:endParaRPr lang="en-US" dirty="0"/>
          </a:p>
        </p:txBody>
      </p:sp>
      <p:pic>
        <p:nvPicPr>
          <p:cNvPr id="6" name="Content Placeholder 5" descr="Screen Shot 2015-04-07 at 3.05.09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9" r="-777"/>
          <a:stretch/>
        </p:blipFill>
        <p:spPr>
          <a:xfrm>
            <a:off x="2524125" y="1101257"/>
            <a:ext cx="5181600" cy="6155464"/>
          </a:xfrm>
        </p:spPr>
      </p:pic>
    </p:spTree>
    <p:extLst>
      <p:ext uri="{BB962C8B-B14F-4D97-AF65-F5344CB8AC3E}">
        <p14:creationId xmlns:p14="http://schemas.microsoft.com/office/powerpoint/2010/main" val="188131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a Disorder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Maladaptive: causes impairments, dysfunction</a:t>
            </a:r>
          </a:p>
          <a:p>
            <a:r>
              <a:rPr lang="en-US" dirty="0" smtClean="0"/>
              <a:t>Often distressing to individual / others</a:t>
            </a:r>
          </a:p>
          <a:p>
            <a:r>
              <a:rPr lang="en-US" dirty="0" smtClean="0"/>
              <a:t>Extreme version of “normal”</a:t>
            </a:r>
          </a:p>
          <a:p>
            <a:pPr lvl="1"/>
            <a:r>
              <a:rPr lang="en-US" dirty="0" smtClean="0"/>
              <a:t>Edge is always fuzzy.. people go up and down in severity..</a:t>
            </a:r>
          </a:p>
          <a:p>
            <a:pPr lvl="1"/>
            <a:r>
              <a:rPr lang="en-US" dirty="0" smtClean="0"/>
              <a:t>Like all categories, disorder categories are fuzzy..</a:t>
            </a:r>
          </a:p>
          <a:p>
            <a:pPr lvl="1"/>
            <a:r>
              <a:rPr lang="en-US" dirty="0" smtClean="0"/>
              <a:t>Normal depression -&gt; depression disorder transition happens when it lasts too long, is too debilitating..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486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DSM-5 </a:t>
            </a:r>
            <a:r>
              <a:rPr lang="en-US" dirty="0" smtClean="0"/>
              <a:t>Categories: </a:t>
            </a:r>
            <a:r>
              <a:rPr lang="en-US" dirty="0" err="1" smtClean="0"/>
              <a:t>DWasSoft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dirty="0" smtClean="0"/>
              <a:t>(Diagnostic and Statistical Manual of Mental Disorders)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Substance-Use, Addictive disorders</a:t>
            </a:r>
          </a:p>
          <a:p>
            <a:r>
              <a:rPr lang="en-US" dirty="0" smtClean="0"/>
              <a:t>Schizophrenia, Psychotic disorders</a:t>
            </a:r>
          </a:p>
          <a:p>
            <a:r>
              <a:rPr lang="en-US" dirty="0" smtClean="0"/>
              <a:t>Depressive and Bipolar disorders</a:t>
            </a:r>
          </a:p>
          <a:p>
            <a:r>
              <a:rPr lang="en-US" dirty="0" smtClean="0"/>
              <a:t>Anxiety disorders (GAD, Phobia)</a:t>
            </a:r>
          </a:p>
          <a:p>
            <a:r>
              <a:rPr lang="en-US" dirty="0" smtClean="0"/>
              <a:t>Obsessive-Compulsive disorders (OCD)</a:t>
            </a:r>
          </a:p>
          <a:p>
            <a:r>
              <a:rPr lang="en-US" dirty="0" smtClean="0"/>
              <a:t>Feeding, Eating disorders (Anorexia, Bulimia)</a:t>
            </a:r>
          </a:p>
          <a:p>
            <a:r>
              <a:rPr lang="en-US" dirty="0" smtClean="0"/>
              <a:t>Wake-Sleep disorders (Insomnia, Narcolepsy)</a:t>
            </a:r>
          </a:p>
          <a:p>
            <a:r>
              <a:rPr lang="en-US" dirty="0" smtClean="0"/>
              <a:t>Trauma and Stressor-Related disorders (PTSD)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3871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Bipolar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Manic – depressive phases</a:t>
            </a:r>
          </a:p>
          <a:p>
            <a:r>
              <a:rPr lang="en-US" b="1" dirty="0" smtClean="0"/>
              <a:t>Hypomania</a:t>
            </a:r>
            <a:r>
              <a:rPr lang="en-US" dirty="0" smtClean="0"/>
              <a:t> = lower-level of mania that can produce highly creative work – many famous creative people had bipolar disorder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150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Anxiety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Generalized anxiety disorder (GAD)</a:t>
            </a:r>
          </a:p>
          <a:p>
            <a:pPr lvl="1"/>
            <a:r>
              <a:rPr lang="en-US" dirty="0" smtClean="0"/>
              <a:t>Excessive, difficult to control anxiety and worry</a:t>
            </a:r>
          </a:p>
          <a:p>
            <a:pPr lvl="1"/>
            <a:r>
              <a:rPr lang="en-US" dirty="0" smtClean="0"/>
              <a:t>One or more of: restlessness, on edge; difficulty concentrating, going blank; irritability; muscle tension</a:t>
            </a:r>
          </a:p>
          <a:p>
            <a:r>
              <a:rPr lang="en-US" b="1" dirty="0" smtClean="0"/>
              <a:t>Panic attack</a:t>
            </a:r>
            <a:r>
              <a:rPr lang="en-US" dirty="0" smtClean="0"/>
              <a:t>: overwhelming terror (~10 min)</a:t>
            </a:r>
          </a:p>
          <a:p>
            <a:r>
              <a:rPr lang="en-US" b="1" dirty="0" smtClean="0"/>
              <a:t>Panic disorder</a:t>
            </a:r>
            <a:r>
              <a:rPr lang="en-US" dirty="0" smtClean="0"/>
              <a:t>: fear of having attacks -&gt; </a:t>
            </a:r>
            <a:r>
              <a:rPr lang="en-US" b="1" dirty="0" err="1" smtClean="0"/>
              <a:t>agorophobia</a:t>
            </a:r>
            <a:r>
              <a:rPr lang="en-US" dirty="0" smtClean="0"/>
              <a:t> (avoid public, confined places)</a:t>
            </a:r>
          </a:p>
          <a:p>
            <a:r>
              <a:rPr lang="en-US" dirty="0" smtClean="0"/>
              <a:t>vs. Specific </a:t>
            </a:r>
            <a:r>
              <a:rPr lang="en-US" b="1" dirty="0" smtClean="0"/>
              <a:t>phobias</a:t>
            </a:r>
            <a:r>
              <a:rPr lang="en-US" dirty="0" smtClean="0"/>
              <a:t> (snakes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36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b="1" dirty="0" smtClean="0"/>
              <a:t>Motivation</a:t>
            </a:r>
            <a:r>
              <a:rPr lang="en-US" dirty="0" smtClean="0"/>
              <a:t>: mental state causing purposive behavior: acting toward a desired </a:t>
            </a:r>
            <a:r>
              <a:rPr lang="en-US" b="1" dirty="0" smtClean="0"/>
              <a:t>goal</a:t>
            </a:r>
            <a:r>
              <a:rPr lang="en-US" dirty="0" smtClean="0"/>
              <a:t>.</a:t>
            </a:r>
          </a:p>
          <a:p>
            <a:pPr marL="107737" indent="0">
              <a:buNone/>
            </a:pPr>
            <a:r>
              <a:rPr lang="en-US" dirty="0" smtClean="0"/>
              <a:t>More motivation = more </a:t>
            </a:r>
            <a:r>
              <a:rPr lang="en-US" i="1" dirty="0" smtClean="0"/>
              <a:t>intensity</a:t>
            </a:r>
            <a:r>
              <a:rPr lang="en-US" dirty="0" smtClean="0"/>
              <a:t> and </a:t>
            </a:r>
            <a:r>
              <a:rPr lang="en-US" i="1" dirty="0" smtClean="0"/>
              <a:t>persistence</a:t>
            </a:r>
          </a:p>
          <a:p>
            <a:pPr marL="107737" indent="0">
              <a:buNone/>
            </a:pPr>
            <a:r>
              <a:rPr lang="en-US" b="1" dirty="0" smtClean="0"/>
              <a:t>Ambivalence</a:t>
            </a:r>
            <a:r>
              <a:rPr lang="en-US" dirty="0" smtClean="0"/>
              <a:t> = conflicting motivations</a:t>
            </a:r>
          </a:p>
          <a:p>
            <a:pPr marL="107737" indent="0">
              <a:buNone/>
            </a:pPr>
            <a:r>
              <a:rPr lang="en-US" b="1" dirty="0" smtClean="0"/>
              <a:t>Instinct</a:t>
            </a:r>
            <a:r>
              <a:rPr lang="en-US" dirty="0" smtClean="0"/>
              <a:t> = innate, automatic, triggered by </a:t>
            </a:r>
            <a:r>
              <a:rPr lang="en-US" i="1" dirty="0" smtClean="0"/>
              <a:t>releasing stimuli </a:t>
            </a:r>
            <a:r>
              <a:rPr lang="en-US" dirty="0" smtClean="0"/>
              <a:t>(cues): </a:t>
            </a:r>
            <a:r>
              <a:rPr lang="en-US" b="1" dirty="0" smtClean="0"/>
              <a:t>fixed action pattern</a:t>
            </a:r>
          </a:p>
          <a:p>
            <a:pPr marL="107737" indent="0">
              <a:buNone/>
            </a:pPr>
            <a:r>
              <a:rPr lang="en-US" dirty="0" smtClean="0"/>
              <a:t>Problem: circularity. Need richer evolutionary story for survival, propagation relevance..</a:t>
            </a:r>
          </a:p>
        </p:txBody>
      </p:sp>
    </p:spTree>
    <p:extLst>
      <p:ext uri="{BB962C8B-B14F-4D97-AF65-F5344CB8AC3E}">
        <p14:creationId xmlns:p14="http://schemas.microsoft.com/office/powerpoint/2010/main" val="3987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Triple Vulnerability Theory</a:t>
            </a:r>
            <a:br>
              <a:rPr lang="en-US" dirty="0" smtClean="0"/>
            </a:br>
            <a:r>
              <a:rPr lang="en-US" sz="3600" dirty="0" smtClean="0"/>
              <a:t>(Barlow)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Generalized Biological Vulnerability (genetic)</a:t>
            </a:r>
          </a:p>
          <a:p>
            <a:r>
              <a:rPr lang="en-US" dirty="0" smtClean="0"/>
              <a:t>Generalized Psychological Vulnerability </a:t>
            </a:r>
          </a:p>
          <a:p>
            <a:pPr lvl="1"/>
            <a:r>
              <a:rPr lang="en-US" dirty="0" smtClean="0"/>
              <a:t>General beliefs about the world (dangerous,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Specific Psychological Vulnerability</a:t>
            </a:r>
          </a:p>
          <a:p>
            <a:pPr lvl="1"/>
            <a:r>
              <a:rPr lang="en-US" dirty="0" smtClean="0"/>
              <a:t>Specific learned beliefs / situations (embarrassment is very bad)</a:t>
            </a:r>
          </a:p>
          <a:p>
            <a:r>
              <a:rPr lang="en-US" dirty="0" smtClean="0"/>
              <a:t>= </a:t>
            </a:r>
            <a:r>
              <a:rPr lang="en-US" b="1" dirty="0" smtClean="0"/>
              <a:t>Stress</a:t>
            </a:r>
            <a:r>
              <a:rPr lang="en-US" dirty="0" smtClean="0"/>
              <a:t> -&gt; Social </a:t>
            </a:r>
            <a:r>
              <a:rPr lang="en-US" dirty="0"/>
              <a:t>A</a:t>
            </a:r>
            <a:r>
              <a:rPr lang="en-US" dirty="0" smtClean="0"/>
              <a:t>nxiety Disorder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298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Diathesis-Stress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Diathesis</a:t>
            </a:r>
            <a:r>
              <a:rPr lang="en-US" dirty="0" smtClean="0"/>
              <a:t> = genetic vulnerability (50% heritability as </a:t>
            </a:r>
            <a:r>
              <a:rPr lang="en-US" dirty="0" err="1" smtClean="0"/>
              <a:t>usu</a:t>
            </a:r>
            <a:r>
              <a:rPr lang="en-US" dirty="0" smtClean="0"/>
              <a:t>)</a:t>
            </a:r>
          </a:p>
          <a:p>
            <a:r>
              <a:rPr lang="en-US" b="1" dirty="0" smtClean="0"/>
              <a:t>Stress</a:t>
            </a:r>
            <a:r>
              <a:rPr lang="en-US" dirty="0" smtClean="0"/>
              <a:t>: experience that triggers latent genetic predisposition</a:t>
            </a:r>
          </a:p>
          <a:p>
            <a:endParaRPr lang="en-US" dirty="0"/>
          </a:p>
          <a:p>
            <a:r>
              <a:rPr lang="en-US" dirty="0" smtClean="0"/>
              <a:t>Mindfulness-based therapy attempts to reduce </a:t>
            </a:r>
            <a:r>
              <a:rPr lang="en-US" i="1" dirty="0" smtClean="0"/>
              <a:t>stress</a:t>
            </a:r>
            <a:r>
              <a:rPr lang="en-US" dirty="0" smtClean="0"/>
              <a:t> response to adverse experiences, promote acceptance, understanding.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607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PTSD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Re-experiencing traumatic event</a:t>
            </a:r>
          </a:p>
          <a:p>
            <a:r>
              <a:rPr lang="en-US" dirty="0" smtClean="0"/>
              <a:t>Negative changes in mood and cognition: detachment, loss of interest..</a:t>
            </a:r>
          </a:p>
          <a:p>
            <a:r>
              <a:rPr lang="en-US" dirty="0" smtClean="0"/>
              <a:t>Changes in physiological arousal levels and reactivity: sleep, irritability, reckless, self-destructive..</a:t>
            </a:r>
          </a:p>
          <a:p>
            <a:r>
              <a:rPr lang="en-US" dirty="0" smtClean="0"/>
              <a:t>1.3% develop in any given year.  6% of 9/11 terror attacks suffered from PTSD.  </a:t>
            </a:r>
            <a:r>
              <a:rPr lang="en-US" b="1" dirty="0" smtClean="0"/>
              <a:t>Resilience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957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Personality </a:t>
            </a:r>
            <a:r>
              <a:rPr lang="en-US" dirty="0" smtClean="0"/>
              <a:t>Disorders</a:t>
            </a:r>
            <a:br>
              <a:rPr lang="en-US" dirty="0" smtClean="0"/>
            </a:br>
            <a:r>
              <a:rPr lang="en-US" sz="2000" dirty="0" smtClean="0"/>
              <a:t>http://</a:t>
            </a:r>
            <a:r>
              <a:rPr lang="en-US" sz="2000" dirty="0" err="1" smtClean="0"/>
              <a:t>www.tandfonline.com</a:t>
            </a:r>
            <a:r>
              <a:rPr lang="en-US" sz="2000" dirty="0"/>
              <a:t>/</a:t>
            </a:r>
            <a:r>
              <a:rPr lang="en-US" sz="2000" dirty="0" err="1"/>
              <a:t>doi</a:t>
            </a:r>
            <a:r>
              <a:rPr lang="en-US" sz="2000" dirty="0"/>
              <a:t>/abs/10.1207/s15327965pli0402_1#.</a:t>
            </a:r>
            <a:r>
              <a:rPr lang="en-US" sz="2000" dirty="0" smtClean="0"/>
              <a:t>VSzQsxPF9Fs</a:t>
            </a:r>
            <a:br>
              <a:rPr lang="en-US" sz="2000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dirty="0" smtClean="0"/>
              <a:t>Extreme versions of “normal” personalities?</a:t>
            </a:r>
          </a:p>
          <a:p>
            <a:r>
              <a:rPr lang="en-US" dirty="0" smtClean="0"/>
              <a:t>Antisocial: ---agreeableness?</a:t>
            </a:r>
          </a:p>
          <a:p>
            <a:r>
              <a:rPr lang="en-US" dirty="0" smtClean="0"/>
              <a:t>Avoidant: +++neuroticism, ---extroversion</a:t>
            </a:r>
          </a:p>
          <a:p>
            <a:r>
              <a:rPr lang="en-US" dirty="0" smtClean="0"/>
              <a:t>Borderline: </a:t>
            </a:r>
            <a:r>
              <a:rPr lang="en-US" sz="2400" dirty="0" smtClean="0"/>
              <a:t>+++neurotic, ---agreeable, ---conscientious</a:t>
            </a:r>
          </a:p>
          <a:p>
            <a:r>
              <a:rPr lang="en-US" dirty="0" smtClean="0"/>
              <a:t>Paranoid: +++neuroticism</a:t>
            </a:r>
          </a:p>
          <a:p>
            <a:r>
              <a:rPr lang="en-US" dirty="0" smtClean="0"/>
              <a:t>Obsessive-compulsive PD: +++conscientious</a:t>
            </a:r>
          </a:p>
          <a:p>
            <a:r>
              <a:rPr lang="en-US" dirty="0" smtClean="0"/>
              <a:t>Schizoid: ---extroversion</a:t>
            </a:r>
          </a:p>
          <a:p>
            <a:r>
              <a:rPr lang="en-US" dirty="0"/>
              <a:t>Narcissistic: ---agreeable, </a:t>
            </a:r>
            <a:r>
              <a:rPr lang="en-US" dirty="0" smtClean="0"/>
              <a:t>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9536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DSM Definition of PD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Personality disorder must have at least 2 impairments:</a:t>
            </a:r>
          </a:p>
          <a:p>
            <a:pPr lvl="1"/>
            <a:r>
              <a:rPr lang="en-US" b="1" dirty="0" smtClean="0"/>
              <a:t>Identity</a:t>
            </a:r>
            <a:r>
              <a:rPr lang="en-US" dirty="0" smtClean="0"/>
              <a:t>: stable self-esteem, boundaries,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b="1" dirty="0" smtClean="0"/>
              <a:t>Self-direction</a:t>
            </a:r>
            <a:r>
              <a:rPr lang="en-US" dirty="0" smtClean="0"/>
              <a:t>: ability to pursue goals</a:t>
            </a:r>
          </a:p>
          <a:p>
            <a:pPr lvl="1"/>
            <a:r>
              <a:rPr lang="en-US" b="1" dirty="0" smtClean="0"/>
              <a:t>Empathy</a:t>
            </a:r>
          </a:p>
          <a:p>
            <a:pPr lvl="1"/>
            <a:r>
              <a:rPr lang="en-US" b="1" dirty="0" smtClean="0"/>
              <a:t>Intimacy</a:t>
            </a:r>
          </a:p>
        </p:txBody>
      </p:sp>
    </p:spTree>
    <p:extLst>
      <p:ext uri="{BB962C8B-B14F-4D97-AF65-F5344CB8AC3E}">
        <p14:creationId xmlns:p14="http://schemas.microsoft.com/office/powerpoint/2010/main" val="19922409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Therapy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b="1" dirty="0" smtClean="0"/>
              <a:t>Psychotherapy</a:t>
            </a:r>
            <a:r>
              <a:rPr lang="en-US" dirty="0" smtClean="0"/>
              <a:t> is a unique form of relationship:</a:t>
            </a:r>
          </a:p>
          <a:p>
            <a:pPr lvl="1"/>
            <a:r>
              <a:rPr lang="en-US" dirty="0" smtClean="0"/>
              <a:t>Focus entirely on client’s needs and problems</a:t>
            </a:r>
          </a:p>
          <a:p>
            <a:pPr lvl="1"/>
            <a:r>
              <a:rPr lang="en-US" dirty="0" smtClean="0"/>
              <a:t>Therapist is paid</a:t>
            </a:r>
          </a:p>
          <a:p>
            <a:pPr lvl="1"/>
            <a:r>
              <a:rPr lang="en-US" dirty="0" smtClean="0"/>
              <a:t>Therapy takes place in structured setting</a:t>
            </a:r>
          </a:p>
          <a:p>
            <a:pPr lvl="1"/>
            <a:r>
              <a:rPr lang="en-US" dirty="0" smtClean="0"/>
              <a:t>Each meeting is time-limited (e.g., 50min)</a:t>
            </a:r>
          </a:p>
          <a:p>
            <a:pPr lvl="1"/>
            <a:r>
              <a:rPr lang="en-US" dirty="0" smtClean="0"/>
              <a:t>The relationship is expected to terminate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7522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Forms of Therapy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Current, Empirically Supported Therapy (EST):</a:t>
            </a:r>
          </a:p>
          <a:p>
            <a:pPr marL="888147" lvl="1" indent="-4572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b="1" dirty="0" smtClean="0"/>
              <a:t>Cognitive-Behavior Therapy </a:t>
            </a:r>
            <a:r>
              <a:rPr lang="en-US" dirty="0" smtClean="0"/>
              <a:t>(CBT): change thoughts and behaviors (GAD, Panic, Depression)</a:t>
            </a:r>
          </a:p>
          <a:p>
            <a:pPr marL="888147" lvl="1" indent="-4572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b="1" dirty="0" smtClean="0"/>
              <a:t>Mindfulness-based CT </a:t>
            </a:r>
            <a:r>
              <a:rPr lang="en-US" dirty="0" smtClean="0"/>
              <a:t>(MBCT): + acceptance</a:t>
            </a:r>
          </a:p>
          <a:p>
            <a:pPr marL="888147" lvl="1" indent="-4572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b="1" dirty="0" smtClean="0"/>
              <a:t>Behavior Therapy </a:t>
            </a:r>
            <a:r>
              <a:rPr lang="en-US" dirty="0" smtClean="0"/>
              <a:t>(BT): conditioning (Depression)</a:t>
            </a:r>
          </a:p>
          <a:p>
            <a:pPr marL="888147" lvl="1" indent="-4572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b="1" dirty="0" smtClean="0"/>
              <a:t>Exposure Therapy </a:t>
            </a:r>
            <a:r>
              <a:rPr lang="en-US" dirty="0" smtClean="0"/>
              <a:t>(OCD, phobias)</a:t>
            </a:r>
          </a:p>
          <a:p>
            <a:pPr marL="888147" lvl="1" indent="-4572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 smtClean="0"/>
              <a:t>(also Group, Family, Couple Therapy)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Integrative</a:t>
            </a:r>
            <a:r>
              <a:rPr lang="en-US" dirty="0" smtClean="0"/>
              <a:t>: most common, tailor to client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Old: Psychoanalysis, Psychodynamic Therapy, Client-Centered Therapy, REBT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5705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(Behavior) Therapy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Goal: change negative beliefs, automatic thoughts (negative cognitive triad, Beck) *and behaviors*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Method: get client to question beliefs, confront negative thoughts with positive facts..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Challenges: Many ways of focusing on negative: Overgeneralization; Discounting positives; Catastrophizing; Mind-reading; Magnifying; Filtering</a:t>
            </a:r>
          </a:p>
        </p:txBody>
      </p:sp>
    </p:spTree>
    <p:extLst>
      <p:ext uri="{BB962C8B-B14F-4D97-AF65-F5344CB8AC3E}">
        <p14:creationId xmlns:p14="http://schemas.microsoft.com/office/powerpoint/2010/main" val="8986405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Behaviorism and Exposure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Behavior Therapy: Use operant, classical conditioning to shape positive patterns of behavior (prizes, </a:t>
            </a:r>
            <a:r>
              <a:rPr lang="en-US" i="1" dirty="0" smtClean="0"/>
              <a:t>token economy, contingency </a:t>
            </a:r>
            <a:r>
              <a:rPr lang="en-US" i="1" dirty="0" err="1" smtClean="0"/>
              <a:t>mgmt</a:t>
            </a:r>
            <a:r>
              <a:rPr lang="en-US" dirty="0" smtClean="0"/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Exposure Therapy: Extinguish negative associations through careful extinction training: </a:t>
            </a:r>
            <a:r>
              <a:rPr lang="en-US" b="1" dirty="0" smtClean="0"/>
              <a:t>systematic desensitization </a:t>
            </a:r>
            <a:r>
              <a:rPr lang="en-US" dirty="0" smtClean="0"/>
              <a:t>(don’t activate “US”)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.. or </a:t>
            </a:r>
            <a:r>
              <a:rPr lang="en-US" b="1" dirty="0" smtClean="0"/>
              <a:t>flooding</a:t>
            </a:r>
            <a:r>
              <a:rPr lang="en-US" dirty="0" smtClean="0"/>
              <a:t> (wear it down!)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55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Therapy Works!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Average client is better than 80% of non-clients!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Randomized Controlled Trials</a:t>
            </a:r>
            <a:r>
              <a:rPr lang="en-US" dirty="0" smtClean="0"/>
              <a:t>: gold standard (random assignment -&gt; causal not just correlation)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Clinical Significance</a:t>
            </a:r>
            <a:r>
              <a:rPr lang="en-US" dirty="0" smtClean="0"/>
              <a:t>: need more than a statistical effect – need an actual “cure” (e.g., couple therapy example: does couple stay together??) – </a:t>
            </a:r>
            <a:r>
              <a:rPr lang="en-US" i="1" dirty="0" smtClean="0"/>
              <a:t>Not widely achieved!!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6948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b="1" dirty="0" smtClean="0"/>
              <a:t>Drive</a:t>
            </a:r>
            <a:r>
              <a:rPr lang="en-US" dirty="0" smtClean="0"/>
              <a:t>: desire to reduce unpleasant state from </a:t>
            </a:r>
            <a:r>
              <a:rPr lang="en-US" b="1" dirty="0" smtClean="0"/>
              <a:t>need</a:t>
            </a:r>
            <a:r>
              <a:rPr lang="en-US" dirty="0" smtClean="0"/>
              <a:t> (</a:t>
            </a:r>
            <a:r>
              <a:rPr lang="en-US" b="1" dirty="0" smtClean="0"/>
              <a:t>drive reduction theory</a:t>
            </a:r>
            <a:r>
              <a:rPr lang="en-US" dirty="0" smtClean="0"/>
              <a:t>: Hull, 1943)</a:t>
            </a:r>
          </a:p>
          <a:p>
            <a:pPr marL="107737" indent="0">
              <a:buNone/>
            </a:pPr>
            <a:r>
              <a:rPr lang="en-US" b="1" dirty="0" smtClean="0"/>
              <a:t>Homeostasis</a:t>
            </a:r>
            <a:r>
              <a:rPr lang="en-US" dirty="0" smtClean="0"/>
              <a:t>: maintain target levels of blood sugar, water, etc.  Drive = restore target level.</a:t>
            </a:r>
          </a:p>
          <a:p>
            <a:pPr marL="107737" indent="0">
              <a:buNone/>
            </a:pPr>
            <a:r>
              <a:rPr lang="en-US" dirty="0" smtClean="0"/>
              <a:t>Maintain </a:t>
            </a:r>
            <a:r>
              <a:rPr lang="en-US" b="1" dirty="0" smtClean="0"/>
              <a:t>optimal arousal leve</a:t>
            </a:r>
            <a:r>
              <a:rPr lang="en-US" dirty="0" smtClean="0"/>
              <a:t>l?  Not everything is a drive..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619125" y="5076825"/>
            <a:ext cx="2438400" cy="15240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effectLst/>
                <a:latin typeface="Arial" pitchFamily="-111" charset="0"/>
              </a:rPr>
              <a:t>Need</a:t>
            </a:r>
          </a:p>
          <a:p>
            <a:pPr marL="0" marR="0" indent="0" algn="ctr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effectLst/>
                <a:latin typeface="Arial" pitchFamily="-111" charset="0"/>
              </a:rPr>
              <a:t>(food, water..)</a:t>
            </a:r>
            <a:endParaRPr kumimoji="0" lang="en-US" sz="2800" b="0" i="0" u="none" strike="noStrike" cap="none" normalizeH="0" baseline="0" dirty="0">
              <a:ln>
                <a:noFill/>
              </a:ln>
              <a:effectLst/>
              <a:latin typeface="Arial" pitchFamily="-111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819525" y="5076825"/>
            <a:ext cx="2438400" cy="1524000"/>
          </a:xfrm>
          <a:prstGeom prst="rect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effectLst/>
              </a:rPr>
              <a:t>Drive</a:t>
            </a:r>
          </a:p>
          <a:p>
            <a:pPr marL="0" marR="0" indent="0" algn="ctr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r>
              <a:rPr lang="en-US" sz="2800" dirty="0" smtClean="0"/>
              <a:t>(hunger, thirst)</a:t>
            </a:r>
            <a:endParaRPr kumimoji="0" lang="en-US" sz="2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7019925" y="5076825"/>
            <a:ext cx="2743200" cy="1524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effectLst/>
              </a:rPr>
              <a:t>Drive-reducing</a:t>
            </a:r>
            <a:r>
              <a:rPr kumimoji="0" lang="en-US" sz="2800" b="0" i="0" u="none" strike="noStrike" cap="none" normalizeH="0" dirty="0" smtClean="0">
                <a:ln>
                  <a:noFill/>
                </a:ln>
                <a:effectLst/>
              </a:rPr>
              <a:t> behaviors</a:t>
            </a:r>
          </a:p>
          <a:p>
            <a:pPr marL="0" marR="0" indent="0" algn="ctr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r>
              <a:rPr lang="en-US" sz="2800" baseline="0" dirty="0" smtClean="0"/>
              <a:t>(eat,</a:t>
            </a:r>
            <a:r>
              <a:rPr lang="en-US" sz="2800" dirty="0" smtClean="0"/>
              <a:t> drink)</a:t>
            </a:r>
            <a:endParaRPr kumimoji="0" lang="en-US" sz="2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7" name="Right Arrow 6"/>
          <p:cNvSpPr/>
          <p:nvPr/>
        </p:nvSpPr>
        <p:spPr bwMode="auto">
          <a:xfrm>
            <a:off x="3057525" y="5457825"/>
            <a:ext cx="762000" cy="685800"/>
          </a:xfrm>
          <a:prstGeom prst="rightArrow">
            <a:avLst/>
          </a:prstGeom>
          <a:solidFill>
            <a:srgbClr val="3333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sp>
        <p:nvSpPr>
          <p:cNvPr id="8" name="Right Arrow 7"/>
          <p:cNvSpPr/>
          <p:nvPr/>
        </p:nvSpPr>
        <p:spPr bwMode="auto">
          <a:xfrm>
            <a:off x="6257925" y="5457825"/>
            <a:ext cx="762000" cy="685800"/>
          </a:xfrm>
          <a:prstGeom prst="rightArrow">
            <a:avLst/>
          </a:prstGeom>
          <a:solidFill>
            <a:srgbClr val="3333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2842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All Therapies Work</a:t>
            </a:r>
            <a:br>
              <a:rPr lang="en-US" dirty="0" smtClean="0"/>
            </a:br>
            <a:r>
              <a:rPr lang="en-US" sz="3600" dirty="0" smtClean="0"/>
              <a:t>(everyone’s a winner! = dodo bird)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59" y="2028825"/>
            <a:ext cx="9067799" cy="4730771"/>
          </a:xfrm>
        </p:spPr>
        <p:txBody>
          <a:bodyPr/>
          <a:lstStyle/>
          <a:p>
            <a:pPr marL="107737" indent="0">
              <a:buNone/>
            </a:pPr>
            <a:r>
              <a:rPr lang="en-US" i="1" dirty="0" err="1" smtClean="0"/>
              <a:t>Theraputic</a:t>
            </a:r>
            <a:r>
              <a:rPr lang="en-US" i="1" dirty="0" smtClean="0"/>
              <a:t> alliance; Therapist allegiance and competence.  (Huh?)</a:t>
            </a:r>
          </a:p>
          <a:p>
            <a:pPr marL="107737" indent="0">
              <a:buNone/>
            </a:pPr>
            <a:r>
              <a:rPr lang="en-US" dirty="0" smtClean="0"/>
              <a:t>Why do these factors make people feel better?</a:t>
            </a:r>
          </a:p>
          <a:p>
            <a:r>
              <a:rPr lang="en-US" dirty="0"/>
              <a:t>	</a:t>
            </a:r>
            <a:r>
              <a:rPr lang="en-US" dirty="0" smtClean="0"/>
              <a:t>Hope, confidence, positive emotions, willingness to commit effort..</a:t>
            </a:r>
          </a:p>
          <a:p>
            <a:r>
              <a:rPr lang="en-US" dirty="0" smtClean="0"/>
              <a:t>In other words, therapy </a:t>
            </a:r>
            <a:r>
              <a:rPr lang="en-US" i="1" dirty="0" smtClean="0"/>
              <a:t>imparts self-efficacy and reboots goal-driven cognitive system!</a:t>
            </a:r>
          </a:p>
          <a:p>
            <a:r>
              <a:rPr lang="en-US" dirty="0" smtClean="0"/>
              <a:t>CCCC = Control</a:t>
            </a:r>
          </a:p>
        </p:txBody>
      </p:sp>
    </p:spTree>
    <p:extLst>
      <p:ext uri="{BB962C8B-B14F-4D97-AF65-F5344CB8AC3E}">
        <p14:creationId xmlns:p14="http://schemas.microsoft.com/office/powerpoint/2010/main" val="1924981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Pharmacotherapy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more effective than “placebo” for most people</a:t>
            </a:r>
          </a:p>
          <a:p>
            <a:r>
              <a:rPr lang="en-US" dirty="0" smtClean="0"/>
              <a:t>Massive conspiracy marketing from drug companies, pushing a “miracle cure” for shiny happy people!</a:t>
            </a:r>
          </a:p>
          <a:p>
            <a:r>
              <a:rPr lang="en-US" dirty="0" smtClean="0"/>
              <a:t>Major side effects and risks, including extreme violence, suicide in some cases..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2754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First: The </a:t>
            </a:r>
            <a:r>
              <a:rPr lang="en-US" i="1" dirty="0" smtClean="0"/>
              <a:t>Self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200" dirty="0" smtClean="0"/>
              <a:t>(Cogito Ergo Sum, and CCCC = Control)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dirty="0" smtClean="0"/>
              <a:t>The best </a:t>
            </a:r>
            <a:r>
              <a:rPr lang="en-US" b="1" dirty="0" smtClean="0"/>
              <a:t>self-defense</a:t>
            </a:r>
            <a:r>
              <a:rPr lang="en-US" dirty="0" smtClean="0"/>
              <a:t> is a good offense:</a:t>
            </a:r>
          </a:p>
          <a:p>
            <a:r>
              <a:rPr lang="en-US" b="1" dirty="0" smtClean="0"/>
              <a:t>Self-serving bias</a:t>
            </a:r>
            <a:r>
              <a:rPr lang="en-US" dirty="0" smtClean="0"/>
              <a:t>: overestimate contributions  (I </a:t>
            </a:r>
            <a:r>
              <a:rPr lang="en-US" i="1" dirty="0" smtClean="0"/>
              <a:t>really</a:t>
            </a:r>
            <a:r>
              <a:rPr lang="en-US" dirty="0" smtClean="0"/>
              <a:t> do 75% of housework!), relative status (I’m definitely above average!), attribution errors (success = all me, failure = someone/thing else)</a:t>
            </a:r>
          </a:p>
          <a:p>
            <a:r>
              <a:rPr lang="en-US" b="1" dirty="0" smtClean="0"/>
              <a:t>Positive illusions</a:t>
            </a:r>
            <a:r>
              <a:rPr lang="en-US" dirty="0" smtClean="0"/>
              <a:t>: it’s </a:t>
            </a:r>
            <a:r>
              <a:rPr lang="en-US" i="1" dirty="0" smtClean="0"/>
              <a:t>good</a:t>
            </a:r>
            <a:r>
              <a:rPr lang="en-US" dirty="0" smtClean="0"/>
              <a:t> to be delusional!  uncritically positive views of self, illusions of control, unrealistic optimism: all CCCC=Control!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0647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9" y="301626"/>
            <a:ext cx="9067799" cy="1041400"/>
          </a:xfrm>
        </p:spPr>
        <p:txBody>
          <a:bodyPr/>
          <a:lstStyle/>
          <a:p>
            <a:r>
              <a:rPr lang="en-US" dirty="0" smtClean="0"/>
              <a:t>Control and Dissonance</a:t>
            </a:r>
            <a:br>
              <a:rPr lang="en-US" dirty="0" smtClean="0"/>
            </a:br>
            <a:r>
              <a:rPr lang="en-US" sz="3200" dirty="0" smtClean="0"/>
              <a:t>(Must stay in control, always..)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59" y="1724025"/>
            <a:ext cx="9067799" cy="5257800"/>
          </a:xfrm>
        </p:spPr>
        <p:txBody>
          <a:bodyPr/>
          <a:lstStyle/>
          <a:p>
            <a:pPr marL="107737" indent="0">
              <a:buNone/>
            </a:pPr>
            <a:r>
              <a:rPr lang="en-US" b="1" dirty="0" smtClean="0"/>
              <a:t>Cognitive Dissonance</a:t>
            </a:r>
            <a:r>
              <a:rPr lang="en-US" dirty="0" smtClean="0"/>
              <a:t>: when behavior is at odds with beliefs / values / attitudes:</a:t>
            </a:r>
          </a:p>
          <a:p>
            <a:r>
              <a:rPr lang="en-US" dirty="0" smtClean="0"/>
              <a:t>Change: attitudes to match behavior, behavior to match attitudes, or perception of mismatch!</a:t>
            </a:r>
          </a:p>
          <a:p>
            <a:pPr lvl="1"/>
            <a:r>
              <a:rPr lang="en-US" dirty="0" smtClean="0"/>
              <a:t>Cannot just let it go.. Must stay in control, always..</a:t>
            </a:r>
          </a:p>
          <a:p>
            <a:r>
              <a:rPr lang="en-US" dirty="0" smtClean="0"/>
              <a:t>Often first or last – behavior is strong – “</a:t>
            </a:r>
            <a:r>
              <a:rPr lang="en-US" b="1" dirty="0" smtClean="0"/>
              <a:t>rationalizing</a:t>
            </a:r>
            <a:r>
              <a:rPr lang="en-US" dirty="0" smtClean="0"/>
              <a:t>” behavior</a:t>
            </a:r>
          </a:p>
          <a:p>
            <a:r>
              <a:rPr lang="en-US" dirty="0" smtClean="0"/>
              <a:t>e.g., I am on diet; eat cookie anyway; reduce dissonance by </a:t>
            </a:r>
            <a:r>
              <a:rPr lang="en-US" i="1" dirty="0" smtClean="0"/>
              <a:t>minimizing</a:t>
            </a:r>
            <a:r>
              <a:rPr lang="en-US" dirty="0" smtClean="0"/>
              <a:t> (“only 1!”) or </a:t>
            </a:r>
            <a:r>
              <a:rPr lang="en-US" i="1" dirty="0" smtClean="0"/>
              <a:t>justifying</a:t>
            </a:r>
            <a:r>
              <a:rPr lang="en-US" dirty="0" smtClean="0"/>
              <a:t> (“I worked hard today”), etc. </a:t>
            </a:r>
          </a:p>
        </p:txBody>
      </p:sp>
    </p:spTree>
    <p:extLst>
      <p:ext uri="{BB962C8B-B14F-4D97-AF65-F5344CB8AC3E}">
        <p14:creationId xmlns:p14="http://schemas.microsoft.com/office/powerpoint/2010/main" val="6564618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9" y="301626"/>
            <a:ext cx="9067799" cy="812800"/>
          </a:xfrm>
        </p:spPr>
        <p:txBody>
          <a:bodyPr/>
          <a:lstStyle/>
          <a:p>
            <a:r>
              <a:rPr lang="en-US" dirty="0" smtClean="0"/>
              <a:t>Actually Changing Behavior..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59" y="1563689"/>
            <a:ext cx="9067799" cy="5265736"/>
          </a:xfrm>
        </p:spPr>
        <p:txBody>
          <a:bodyPr/>
          <a:lstStyle/>
          <a:p>
            <a:pPr marL="107737" indent="0">
              <a:buNone/>
            </a:pPr>
            <a:r>
              <a:rPr lang="en-US" sz="2800" b="1" dirty="0" smtClean="0"/>
              <a:t>Self control</a:t>
            </a:r>
            <a:r>
              <a:rPr lang="en-US" sz="2800" dirty="0" smtClean="0"/>
              <a:t>: suppressing desires to be a better you, who is less dissonant with beliefs, values</a:t>
            </a:r>
          </a:p>
          <a:p>
            <a:pPr marL="107737" indent="0">
              <a:buNone/>
            </a:pPr>
            <a:r>
              <a:rPr lang="en-US" sz="2800" b="1" dirty="0" smtClean="0"/>
              <a:t>Self regulation</a:t>
            </a:r>
            <a:r>
              <a:rPr lang="en-US" sz="2800" dirty="0" smtClean="0"/>
              <a:t>: All the processes of monitoring and controlling to achieve goals..</a:t>
            </a:r>
          </a:p>
          <a:p>
            <a:r>
              <a:rPr lang="en-US" sz="2800" dirty="0" smtClean="0"/>
              <a:t>Marshmallow study (</a:t>
            </a:r>
            <a:r>
              <a:rPr lang="en-US" sz="2800" dirty="0" err="1" smtClean="0"/>
              <a:t>Mischel</a:t>
            </a:r>
            <a:r>
              <a:rPr lang="en-US" sz="2800" dirty="0" smtClean="0"/>
              <a:t>): behavior as a kid predicts many later life outcomes!</a:t>
            </a:r>
          </a:p>
          <a:p>
            <a:r>
              <a:rPr lang="en-US" sz="2800" dirty="0" smtClean="0"/>
              <a:t>Depends on </a:t>
            </a:r>
            <a:r>
              <a:rPr lang="en-US" sz="2800" i="1" dirty="0" smtClean="0"/>
              <a:t>PFC executive function</a:t>
            </a:r>
            <a:r>
              <a:rPr lang="en-US" sz="2800" dirty="0" smtClean="0"/>
              <a:t>: so does a lot of other stuff (3</a:t>
            </a:r>
            <a:r>
              <a:rPr lang="en-US" sz="2800" baseline="30000" dirty="0" smtClean="0"/>
              <a:t>rd</a:t>
            </a:r>
            <a:r>
              <a:rPr lang="en-US" sz="2800" dirty="0" smtClean="0"/>
              <a:t> variable: PFC is good, not self ctrl?)</a:t>
            </a:r>
          </a:p>
          <a:p>
            <a:r>
              <a:rPr lang="en-US" sz="2800" dirty="0" err="1" smtClean="0"/>
              <a:t>Baumeister</a:t>
            </a:r>
            <a:r>
              <a:rPr lang="en-US" sz="2800" dirty="0"/>
              <a:t> </a:t>
            </a:r>
            <a:r>
              <a:rPr lang="en-US" sz="2800" dirty="0" smtClean="0"/>
              <a:t>and “muscle” theory of control: recent failures to replicate!</a:t>
            </a:r>
          </a:p>
          <a:p>
            <a:r>
              <a:rPr lang="en-US" sz="2800" i="1" dirty="0" smtClean="0"/>
              <a:t>False hope syndrome</a:t>
            </a:r>
            <a:r>
              <a:rPr lang="en-US" sz="2800" dirty="0" smtClean="0"/>
              <a:t>: we are unrealistically optimistic!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678431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 </a:t>
            </a:r>
            <a:r>
              <a:rPr lang="en-US" i="1" dirty="0" smtClean="0"/>
              <a:t>Social</a:t>
            </a:r>
            <a:r>
              <a:rPr lang="en-US" dirty="0" smtClean="0"/>
              <a:t> Psychology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b="1" dirty="0" smtClean="0"/>
              <a:t>Social </a:t>
            </a:r>
            <a:r>
              <a:rPr lang="en-US" b="1" dirty="0" err="1" smtClean="0"/>
              <a:t>Comparision</a:t>
            </a:r>
            <a:r>
              <a:rPr lang="en-US" b="1" dirty="0" smtClean="0"/>
              <a:t>:</a:t>
            </a:r>
            <a:r>
              <a:rPr lang="en-US" dirty="0" smtClean="0"/>
              <a:t> upward, downward</a:t>
            </a:r>
          </a:p>
          <a:p>
            <a:pPr lvl="1"/>
            <a:r>
              <a:rPr lang="en-US" dirty="0" smtClean="0"/>
              <a:t>Both occur; make you feel good / bad about self</a:t>
            </a:r>
          </a:p>
          <a:p>
            <a:pPr lvl="1"/>
            <a:r>
              <a:rPr lang="en-US" dirty="0" err="1" smtClean="0"/>
              <a:t>Shadenfreude</a:t>
            </a:r>
            <a:r>
              <a:rPr lang="en-US" dirty="0" smtClean="0"/>
              <a:t>: someone’s downfall is your </a:t>
            </a:r>
            <a:r>
              <a:rPr lang="en-US" dirty="0" err="1" smtClean="0"/>
              <a:t>upfall</a:t>
            </a:r>
            <a:r>
              <a:rPr lang="en-US" dirty="0" smtClean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9865086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 </a:t>
            </a:r>
            <a:r>
              <a:rPr lang="en-US" i="1" dirty="0" smtClean="0"/>
              <a:t>Social</a:t>
            </a:r>
            <a:r>
              <a:rPr lang="en-US" dirty="0" smtClean="0"/>
              <a:t> Psychology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b="1" dirty="0" smtClean="0"/>
              <a:t>Attribution theory</a:t>
            </a:r>
            <a:r>
              <a:rPr lang="en-US" dirty="0" smtClean="0"/>
              <a:t>: why do people do what they do?  Is it </a:t>
            </a:r>
            <a:r>
              <a:rPr lang="en-US" i="1" dirty="0" smtClean="0"/>
              <a:t>them (disposition)</a:t>
            </a:r>
            <a:r>
              <a:rPr lang="en-US" dirty="0" smtClean="0"/>
              <a:t> or the </a:t>
            </a:r>
            <a:r>
              <a:rPr lang="en-US" i="1" dirty="0" smtClean="0"/>
              <a:t>situation</a:t>
            </a:r>
            <a:r>
              <a:rPr lang="en-US" dirty="0" smtClean="0"/>
              <a:t>?</a:t>
            </a:r>
          </a:p>
          <a:p>
            <a:pPr marL="107737" indent="0">
              <a:buNone/>
            </a:pPr>
            <a:endParaRPr lang="en-US" b="1" dirty="0"/>
          </a:p>
          <a:p>
            <a:pPr marL="107737" indent="0">
              <a:buNone/>
            </a:pPr>
            <a:r>
              <a:rPr lang="en-US" b="1" dirty="0" smtClean="0"/>
              <a:t>Fundamental Attribution Error</a:t>
            </a:r>
            <a:r>
              <a:rPr lang="en-US" dirty="0" smtClean="0"/>
              <a:t>: attribute other’s behavior to </a:t>
            </a:r>
            <a:r>
              <a:rPr lang="en-US" i="1" dirty="0" smtClean="0"/>
              <a:t>them</a:t>
            </a:r>
            <a:r>
              <a:rPr lang="en-US" dirty="0" smtClean="0"/>
              <a:t>, ignoring </a:t>
            </a:r>
            <a:r>
              <a:rPr lang="en-US" i="1" dirty="0" smtClean="0"/>
              <a:t>situation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Situation often invisible</a:t>
            </a:r>
          </a:p>
          <a:p>
            <a:pPr lvl="1"/>
            <a:r>
              <a:rPr lang="en-US" dirty="0" smtClean="0"/>
              <a:t>But not so reliable cross-culturally, or in real adults.. </a:t>
            </a:r>
          </a:p>
          <a:p>
            <a:pPr lvl="1"/>
            <a:r>
              <a:rPr lang="en-US" dirty="0" smtClean="0"/>
              <a:t>And situation acts via dispositions in first place!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8393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Actor-Observer Bias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dirty="0" smtClean="0"/>
              <a:t>When I cut someone off, I’m just late – when they do it, they’re just </a:t>
            </a:r>
            <a:r>
              <a:rPr lang="en-US" i="1" dirty="0" smtClean="0"/>
              <a:t>rotten jerks</a:t>
            </a:r>
            <a:r>
              <a:rPr lang="en-US" dirty="0" smtClean="0"/>
              <a:t> (always!)</a:t>
            </a:r>
          </a:p>
          <a:p>
            <a:r>
              <a:rPr lang="en-US" dirty="0" smtClean="0"/>
              <a:t>Mainly happens for negative behaviors that we want to explain away via situation (but don’t have that motivation for others).</a:t>
            </a:r>
          </a:p>
        </p:txBody>
      </p:sp>
    </p:spTree>
    <p:extLst>
      <p:ext uri="{BB962C8B-B14F-4D97-AF65-F5344CB8AC3E}">
        <p14:creationId xmlns:p14="http://schemas.microsoft.com/office/powerpoint/2010/main" val="6286260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60" y="301625"/>
            <a:ext cx="5373666" cy="1262063"/>
          </a:xfrm>
        </p:spPr>
        <p:txBody>
          <a:bodyPr/>
          <a:lstStyle/>
          <a:p>
            <a:r>
              <a:rPr lang="en-US" dirty="0" smtClean="0"/>
              <a:t>Spotlight Effect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59" y="2356427"/>
            <a:ext cx="9067799" cy="4930198"/>
          </a:xfrm>
        </p:spPr>
        <p:txBody>
          <a:bodyPr/>
          <a:lstStyle/>
          <a:p>
            <a:pPr marL="107737" indent="0">
              <a:buNone/>
            </a:pPr>
            <a:r>
              <a:rPr lang="en-US" dirty="0" smtClean="0"/>
              <a:t>You think the whole world’s watching you / but they’re all just watching themselves!</a:t>
            </a:r>
          </a:p>
          <a:p>
            <a:r>
              <a:rPr lang="en-US" dirty="0" smtClean="0"/>
              <a:t>I think this is a huge effect – and hugely important for your own personal well-being</a:t>
            </a:r>
          </a:p>
          <a:p>
            <a:r>
              <a:rPr lang="en-US" dirty="0" smtClean="0"/>
              <a:t>Don’t worry about what others think of you – they’re too busy worrying about themselves!</a:t>
            </a:r>
          </a:p>
          <a:p>
            <a:pPr lvl="1"/>
            <a:r>
              <a:rPr lang="en-US" dirty="0" smtClean="0"/>
              <a:t>Golden rule!  Relax, be happy, etc.</a:t>
            </a:r>
          </a:p>
          <a:p>
            <a:pPr lvl="1"/>
            <a:r>
              <a:rPr lang="en-US" dirty="0" smtClean="0"/>
              <a:t>OTOH, if you’re </a:t>
            </a:r>
            <a:r>
              <a:rPr lang="en-US" i="1" dirty="0" smtClean="0"/>
              <a:t>weird</a:t>
            </a:r>
            <a:r>
              <a:rPr lang="en-US" dirty="0" smtClean="0"/>
              <a:t>, people </a:t>
            </a:r>
            <a:r>
              <a:rPr lang="en-US" i="1" dirty="0" smtClean="0"/>
              <a:t>will</a:t>
            </a:r>
            <a:r>
              <a:rPr lang="en-US" dirty="0" smtClean="0"/>
              <a:t> talk about you and generally not want to socialize with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5845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Attraction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are attracted to people who are similar to us, but not identical (no inbreeding!) (</a:t>
            </a:r>
            <a:r>
              <a:rPr lang="en-US" b="1" dirty="0" smtClean="0"/>
              <a:t>positive assortment</a:t>
            </a:r>
            <a:r>
              <a:rPr lang="en-US" dirty="0" smtClean="0"/>
              <a:t>).</a:t>
            </a:r>
          </a:p>
          <a:p>
            <a:r>
              <a:rPr lang="en-US" dirty="0" smtClean="0"/>
              <a:t>And what we’ve been exposed to (</a:t>
            </a:r>
            <a:r>
              <a:rPr lang="en-US" b="1" dirty="0" smtClean="0"/>
              <a:t>mere exposure effect</a:t>
            </a:r>
            <a:r>
              <a:rPr lang="en-US" dirty="0" smtClean="0"/>
              <a:t>)</a:t>
            </a:r>
          </a:p>
          <a:p>
            <a:r>
              <a:rPr lang="en-US" dirty="0" smtClean="0"/>
              <a:t>And: Symmetry, averageness, exaggerated sex features, 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114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9" y="301626"/>
            <a:ext cx="9067799" cy="889000"/>
          </a:xfrm>
        </p:spPr>
        <p:txBody>
          <a:bodyPr/>
          <a:lstStyle/>
          <a:p>
            <a:r>
              <a:rPr lang="en-US" dirty="0" smtClean="0"/>
              <a:t>Needs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851" r="-423"/>
          <a:stretch/>
        </p:blipFill>
        <p:spPr>
          <a:xfrm>
            <a:off x="1000125" y="1114425"/>
            <a:ext cx="8001000" cy="6104331"/>
          </a:xfrm>
        </p:spPr>
      </p:pic>
    </p:spTree>
    <p:extLst>
      <p:ext uri="{BB962C8B-B14F-4D97-AF65-F5344CB8AC3E}">
        <p14:creationId xmlns:p14="http://schemas.microsoft.com/office/powerpoint/2010/main" val="17365524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Dynamics: Actual “Social” Behavior!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59" y="2105025"/>
            <a:ext cx="9067799" cy="4654571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Conformity</a:t>
            </a:r>
            <a:r>
              <a:rPr lang="en-US" dirty="0" smtClean="0"/>
              <a:t>: Very strong effect!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but often unrecognized.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Brains wired for social approval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Groupthink</a:t>
            </a:r>
            <a:r>
              <a:rPr lang="en-US" dirty="0" smtClean="0"/>
              <a:t>: collective failure to consider what could go wrong.. Bay of Pigs, Iraq War..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725" y="1724025"/>
            <a:ext cx="356408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609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Selfish Genes and Inclusive Fitness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Genes are selfish: they can live forever – we are just temporary hosts!  (</a:t>
            </a:r>
            <a:r>
              <a:rPr lang="en-US" i="1" dirty="0" smtClean="0"/>
              <a:t>The great chain of being</a:t>
            </a:r>
            <a:r>
              <a:rPr lang="en-US" dirty="0" smtClean="0"/>
              <a:t>: genes passed down over millions of years!)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You share tons of genes with relatives – even distant ones (we are all distant cousins)..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are motivated to help each other: </a:t>
            </a:r>
            <a:r>
              <a:rPr lang="en-US" b="1" dirty="0" smtClean="0"/>
              <a:t>Altruism = inclusive fitness </a:t>
            </a:r>
            <a:r>
              <a:rPr lang="en-US" dirty="0" smtClean="0"/>
              <a:t>of the group! Empathy = </a:t>
            </a:r>
            <a:r>
              <a:rPr lang="en-US" i="1" dirty="0" smtClean="0"/>
              <a:t>proximate</a:t>
            </a:r>
            <a:r>
              <a:rPr lang="en-US" dirty="0" smtClean="0"/>
              <a:t> cause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6472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Stereotyping, Prejudice</a:t>
            </a:r>
            <a:br>
              <a:rPr lang="en-US" dirty="0" smtClean="0"/>
            </a:br>
            <a:r>
              <a:rPr lang="en-US" sz="3200" dirty="0" smtClean="0"/>
              <a:t>(major focus of research at CU)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b="1" dirty="0" smtClean="0"/>
              <a:t>Stereotyping</a:t>
            </a:r>
            <a:r>
              <a:rPr lang="en-US" dirty="0" smtClean="0"/>
              <a:t>: typical features of given group – erroneously assumed to apply to all members of group.  CCCC = Compression / Categorize</a:t>
            </a:r>
          </a:p>
          <a:p>
            <a:pPr marL="107737" indent="0">
              <a:buNone/>
            </a:pPr>
            <a:r>
              <a:rPr lang="en-US" b="1" dirty="0" smtClean="0"/>
              <a:t>Prejudice</a:t>
            </a:r>
            <a:r>
              <a:rPr lang="en-US" dirty="0" smtClean="0"/>
              <a:t>: pre-judging according to stereotypes</a:t>
            </a:r>
          </a:p>
          <a:p>
            <a:pPr marL="107737" indent="0">
              <a:buNone/>
            </a:pPr>
            <a:r>
              <a:rPr lang="en-US" dirty="0" smtClean="0"/>
              <a:t>	often </a:t>
            </a:r>
            <a:r>
              <a:rPr lang="en-US" b="1" dirty="0" smtClean="0"/>
              <a:t>implicit </a:t>
            </a:r>
            <a:r>
              <a:rPr lang="en-US" dirty="0" smtClean="0"/>
              <a:t>(</a:t>
            </a:r>
            <a:r>
              <a:rPr lang="en-US" b="1" dirty="0" smtClean="0"/>
              <a:t>IAT</a:t>
            </a:r>
            <a:r>
              <a:rPr lang="en-US" dirty="0" smtClean="0"/>
              <a:t>):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258" y="3988933"/>
            <a:ext cx="4368800" cy="27348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2150" t="26398" b="25832"/>
          <a:stretch/>
        </p:blipFill>
        <p:spPr>
          <a:xfrm>
            <a:off x="333014" y="4742602"/>
            <a:ext cx="4857914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924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Eating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b="1" dirty="0" smtClean="0"/>
              <a:t>Hunger</a:t>
            </a:r>
            <a:r>
              <a:rPr lang="en-US" dirty="0" smtClean="0"/>
              <a:t> (homeostatic) vs. </a:t>
            </a:r>
            <a:r>
              <a:rPr lang="en-US" b="1" dirty="0" smtClean="0"/>
              <a:t>Appetite</a:t>
            </a:r>
            <a:r>
              <a:rPr lang="en-US" dirty="0" smtClean="0"/>
              <a:t> (desire)</a:t>
            </a:r>
          </a:p>
          <a:p>
            <a:pPr marL="107737" indent="0">
              <a:buNone/>
            </a:pPr>
            <a:r>
              <a:rPr lang="en-US" b="1" dirty="0" smtClean="0"/>
              <a:t>Energy balance </a:t>
            </a:r>
            <a:r>
              <a:rPr lang="en-US" dirty="0" smtClean="0"/>
              <a:t>= in vs. out</a:t>
            </a:r>
          </a:p>
          <a:p>
            <a:pPr marL="107737" indent="0">
              <a:buNone/>
            </a:pPr>
            <a:r>
              <a:rPr lang="en-US" b="1" dirty="0" smtClean="0"/>
              <a:t>Baseline body weight </a:t>
            </a:r>
            <a:r>
              <a:rPr lang="en-US" dirty="0" smtClean="0"/>
              <a:t>= </a:t>
            </a:r>
            <a:r>
              <a:rPr lang="en-US" i="1" dirty="0" smtClean="0"/>
              <a:t>set point </a:t>
            </a:r>
            <a:r>
              <a:rPr lang="en-US" dirty="0" smtClean="0"/>
              <a:t>(strongly enforced: when you diet your body reduces </a:t>
            </a:r>
            <a:r>
              <a:rPr lang="en-US" b="1" dirty="0" smtClean="0"/>
              <a:t>metabolic rate </a:t>
            </a:r>
            <a:r>
              <a:rPr lang="en-US" dirty="0" smtClean="0"/>
              <a:t>to preserve the set point!)</a:t>
            </a:r>
          </a:p>
          <a:p>
            <a:pPr marL="107737" indent="0">
              <a:buNone/>
            </a:pPr>
            <a:r>
              <a:rPr lang="en-US" b="1" dirty="0" smtClean="0"/>
              <a:t>Anorexia nervosa</a:t>
            </a:r>
            <a:r>
              <a:rPr lang="en-US" dirty="0" smtClean="0"/>
              <a:t>: extreme control over eating</a:t>
            </a:r>
          </a:p>
          <a:p>
            <a:pPr marL="107737" indent="0">
              <a:buNone/>
            </a:pPr>
            <a:r>
              <a:rPr lang="en-US" b="1" dirty="0" smtClean="0"/>
              <a:t>Bulimia nervosa</a:t>
            </a:r>
            <a:r>
              <a:rPr lang="en-US" dirty="0" smtClean="0"/>
              <a:t>: binge and purge</a:t>
            </a:r>
          </a:p>
          <a:p>
            <a:pPr marL="107737" indent="0">
              <a:buNone/>
            </a:pPr>
            <a:r>
              <a:rPr lang="en-US" dirty="0" smtClean="0"/>
              <a:t>Eating disorders have genetic, cultural influences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962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dirty="0" smtClean="0"/>
              <a:t>Industrial and Organizational Psychology (I/O)</a:t>
            </a:r>
          </a:p>
          <a:p>
            <a:pPr marL="107737" indent="0">
              <a:buNone/>
            </a:pPr>
            <a:r>
              <a:rPr lang="en-US" b="1" dirty="0" smtClean="0"/>
              <a:t>Traits</a:t>
            </a:r>
            <a:r>
              <a:rPr lang="en-US" dirty="0" smtClean="0"/>
              <a:t>: stable personality factors – conscientious, honest, lazy, aggressive, sociable, shy, </a:t>
            </a:r>
            <a:r>
              <a:rPr lang="en-US" dirty="0" err="1" smtClean="0"/>
              <a:t>etc</a:t>
            </a:r>
            <a:r>
              <a:rPr lang="is-IS" dirty="0" smtClean="0"/>
              <a:t>..</a:t>
            </a:r>
          </a:p>
          <a:p>
            <a:pPr lvl="1"/>
            <a:r>
              <a:rPr lang="is-IS" dirty="0" smtClean="0"/>
              <a:t>Workaholic: neuroticism, perfectionism, </a:t>
            </a:r>
            <a:r>
              <a:rPr lang="en-US" dirty="0" smtClean="0"/>
              <a:t>conscientiousness</a:t>
            </a:r>
            <a:endParaRPr lang="is-IS" dirty="0" smtClean="0"/>
          </a:p>
          <a:p>
            <a:pPr marL="107737" indent="0">
              <a:buNone/>
            </a:pPr>
            <a:r>
              <a:rPr lang="is-IS" b="1" dirty="0" smtClean="0"/>
              <a:t>Perceived self efficacy</a:t>
            </a:r>
            <a:r>
              <a:rPr lang="is-IS" dirty="0" smtClean="0"/>
              <a:t>: If we are good at something, we reinforce that, it becomes part of our self-image.. </a:t>
            </a:r>
            <a:r>
              <a:rPr lang="is-IS" dirty="0"/>
              <a:t>CCCC = Control</a:t>
            </a:r>
            <a:r>
              <a:rPr lang="is-IS" dirty="0" smtClean="0"/>
              <a:t>! (</a:t>
            </a:r>
            <a:r>
              <a:rPr lang="is-IS" b="1" dirty="0" smtClean="0"/>
              <a:t>competence</a:t>
            </a:r>
            <a:r>
              <a:rPr lang="is-IS" dirty="0" smtClean="0"/>
              <a:t>)</a:t>
            </a:r>
          </a:p>
          <a:p>
            <a:pPr marL="107737" indent="0">
              <a:buNone/>
            </a:pPr>
            <a:r>
              <a:rPr lang="is-IS" b="1" dirty="0" smtClean="0"/>
              <a:t>Goal-setting theory</a:t>
            </a:r>
            <a:r>
              <a:rPr lang="is-IS" dirty="0" smtClean="0"/>
              <a:t>: </a:t>
            </a:r>
            <a:r>
              <a:rPr lang="is-IS" i="1" dirty="0" smtClean="0"/>
              <a:t>specific</a:t>
            </a:r>
            <a:r>
              <a:rPr lang="is-IS" dirty="0" smtClean="0"/>
              <a:t> and </a:t>
            </a:r>
            <a:r>
              <a:rPr lang="is-IS" i="1" dirty="0" smtClean="0"/>
              <a:t>difficult</a:t>
            </a:r>
            <a:r>
              <a:rPr lang="is-IS" dirty="0" smtClean="0"/>
              <a:t> goals are good for motivating employees..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11294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Possibly Non-obvious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dirty="0" smtClean="0"/>
              <a:t>Providing </a:t>
            </a:r>
            <a:r>
              <a:rPr lang="en-US" b="1" dirty="0" smtClean="0"/>
              <a:t>extrinsic</a:t>
            </a:r>
            <a:r>
              <a:rPr lang="en-US" dirty="0" smtClean="0"/>
              <a:t> rewards undermines </a:t>
            </a:r>
            <a:r>
              <a:rPr lang="en-US" b="1" dirty="0" smtClean="0"/>
              <a:t>intrinsic</a:t>
            </a:r>
            <a:r>
              <a:rPr lang="en-US" dirty="0" smtClean="0"/>
              <a:t> motivation!</a:t>
            </a:r>
          </a:p>
          <a:p>
            <a:pPr marL="107737" indent="0">
              <a:buNone/>
            </a:pPr>
            <a:r>
              <a:rPr lang="en-US" dirty="0"/>
              <a:t>	</a:t>
            </a:r>
            <a:r>
              <a:rPr lang="en-US" dirty="0" smtClean="0"/>
              <a:t>- e.g., rewarding kids for homework?</a:t>
            </a:r>
          </a:p>
          <a:p>
            <a:pPr marL="107737" indent="0">
              <a:buNone/>
            </a:pPr>
            <a:endParaRPr lang="en-US" dirty="0"/>
          </a:p>
          <a:p>
            <a:pPr marL="107737" indent="0">
              <a:buNone/>
            </a:pPr>
            <a:r>
              <a:rPr lang="en-US" dirty="0" smtClean="0"/>
              <a:t>Emphasizing trait makes people nervous</a:t>
            </a:r>
          </a:p>
          <a:p>
            <a:pPr marL="107737" indent="0">
              <a:buNone/>
            </a:pPr>
            <a:r>
              <a:rPr lang="en-US" dirty="0"/>
              <a:t>	</a:t>
            </a:r>
            <a:r>
              <a:rPr lang="en-US" dirty="0" smtClean="0"/>
              <a:t>- “you’re so smart” vs. “you worked hard!”</a:t>
            </a:r>
          </a:p>
        </p:txBody>
      </p:sp>
    </p:spTree>
    <p:extLst>
      <p:ext uri="{BB962C8B-B14F-4D97-AF65-F5344CB8AC3E}">
        <p14:creationId xmlns:p14="http://schemas.microsoft.com/office/powerpoint/2010/main" val="1252093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b="1" dirty="0" smtClean="0"/>
              <a:t>Need to Affiliate</a:t>
            </a:r>
            <a:r>
              <a:rPr lang="en-US" dirty="0" smtClean="0"/>
              <a:t>: we like to have people around (at parties and speeches, but not at beaches..)</a:t>
            </a:r>
          </a:p>
          <a:p>
            <a:pPr marL="107737" indent="0">
              <a:buNone/>
            </a:pPr>
            <a:r>
              <a:rPr lang="en-US" dirty="0"/>
              <a:t>	</a:t>
            </a:r>
            <a:r>
              <a:rPr lang="en-US" dirty="0" smtClean="0"/>
              <a:t>Women affiliate under stress, men do opposite</a:t>
            </a:r>
          </a:p>
          <a:p>
            <a:pPr marL="107737" indent="0">
              <a:buNone/>
            </a:pPr>
            <a:r>
              <a:rPr lang="en-US" b="1" dirty="0" smtClean="0"/>
              <a:t>Need to Belong</a:t>
            </a:r>
            <a:r>
              <a:rPr lang="en-US" dirty="0" smtClean="0"/>
              <a:t>: positive mutual in-group interactions of an enduring nature: key factor in overall happiness.</a:t>
            </a:r>
          </a:p>
          <a:p>
            <a:pPr marL="107737" indent="0">
              <a:buNone/>
            </a:pPr>
            <a:r>
              <a:rPr lang="en-US" b="1" dirty="0" smtClean="0"/>
              <a:t>Loneliness</a:t>
            </a:r>
            <a:r>
              <a:rPr lang="en-US" dirty="0" smtClean="0"/>
              <a:t>: not as much belonging as wanted</a:t>
            </a:r>
          </a:p>
          <a:p>
            <a:pPr marL="107737" indent="0">
              <a:buNone/>
            </a:pPr>
            <a:r>
              <a:rPr lang="en-US" b="1" dirty="0" smtClean="0"/>
              <a:t>Intimacy</a:t>
            </a:r>
            <a:r>
              <a:rPr lang="en-US" dirty="0" smtClean="0"/>
              <a:t>: self-disclosure, partner responsiveness</a:t>
            </a:r>
          </a:p>
          <a:p>
            <a:pPr marL="107737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196531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10625</TotalTime>
  <Words>2497</Words>
  <Application>Microsoft Macintosh PowerPoint</Application>
  <PresentationFormat>Custom</PresentationFormat>
  <Paragraphs>321</Paragraphs>
  <Slides>52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MS Gothic</vt:lpstr>
      <vt:lpstr>Symbol</vt:lpstr>
      <vt:lpstr>Tahoma</vt:lpstr>
      <vt:lpstr>Times New Roman</vt:lpstr>
      <vt:lpstr>Wingdings</vt:lpstr>
      <vt:lpstr>Arial</vt:lpstr>
      <vt:lpstr>ror_std_emerbrain</vt:lpstr>
      <vt:lpstr>Study guide for Ch10-15</vt:lpstr>
      <vt:lpstr>Approach vs. Avoid</vt:lpstr>
      <vt:lpstr>Motivation Terms</vt:lpstr>
      <vt:lpstr>Drives</vt:lpstr>
      <vt:lpstr>Needs</vt:lpstr>
      <vt:lpstr>Eating Terms</vt:lpstr>
      <vt:lpstr>Work Motivation</vt:lpstr>
      <vt:lpstr>Possibly Non-obvious Results</vt:lpstr>
      <vt:lpstr>Social Motivation</vt:lpstr>
      <vt:lpstr>Aggression</vt:lpstr>
      <vt:lpstr>Defining Terms</vt:lpstr>
      <vt:lpstr>Valence vs. Arousal</vt:lpstr>
      <vt:lpstr>Basic Emotions</vt:lpstr>
      <vt:lpstr>The Face of Emotion</vt:lpstr>
      <vt:lpstr>Emotion for Communication</vt:lpstr>
      <vt:lpstr>Chicken or Egg?</vt:lpstr>
      <vt:lpstr>The Two Faces of Happiness</vt:lpstr>
      <vt:lpstr>Stress Management..</vt:lpstr>
      <vt:lpstr>Stress THEN Sick</vt:lpstr>
      <vt:lpstr>Defining Terms</vt:lpstr>
      <vt:lpstr>Person-Situation Controversy</vt:lpstr>
      <vt:lpstr>The Big Five OCEAN</vt:lpstr>
      <vt:lpstr>Genetics and Change</vt:lpstr>
      <vt:lpstr>Measurement Techniques</vt:lpstr>
      <vt:lpstr>Freud</vt:lpstr>
      <vt:lpstr>Definition of a Disorder</vt:lpstr>
      <vt:lpstr>DSM-5 Categories: DWasSoft (Diagnostic and Statistical Manual of Mental Disorders)</vt:lpstr>
      <vt:lpstr>Bipolar</vt:lpstr>
      <vt:lpstr>Anxiety</vt:lpstr>
      <vt:lpstr>Triple Vulnerability Theory (Barlow)</vt:lpstr>
      <vt:lpstr>Diathesis-Stress Model</vt:lpstr>
      <vt:lpstr>PTSD</vt:lpstr>
      <vt:lpstr>Personality Disorders http://www.tandfonline.com/doi/abs/10.1207/s15327965pli0402_1#.VSzQsxPF9Fs </vt:lpstr>
      <vt:lpstr>DSM Definition of PD</vt:lpstr>
      <vt:lpstr>Therapy Definition</vt:lpstr>
      <vt:lpstr>Forms of Therapy</vt:lpstr>
      <vt:lpstr>Cognitive (Behavior) Therapy</vt:lpstr>
      <vt:lpstr>Behaviorism and Exposure</vt:lpstr>
      <vt:lpstr>Therapy Works!</vt:lpstr>
      <vt:lpstr>Why All Therapies Work (everyone’s a winner! = dodo bird)</vt:lpstr>
      <vt:lpstr>Pharmacotherapy</vt:lpstr>
      <vt:lpstr>First: The Self (Cogito Ergo Sum, and CCCC = Control)</vt:lpstr>
      <vt:lpstr>Control and Dissonance (Must stay in control, always..)</vt:lpstr>
      <vt:lpstr>Actually Changing Behavior..</vt:lpstr>
      <vt:lpstr>Actual Social Psychology</vt:lpstr>
      <vt:lpstr>Actual Social Psychology</vt:lpstr>
      <vt:lpstr>Actor-Observer Bias</vt:lpstr>
      <vt:lpstr>Spotlight Effect</vt:lpstr>
      <vt:lpstr>Social Attraction</vt:lpstr>
      <vt:lpstr>Group Dynamics: Actual “Social” Behavior!</vt:lpstr>
      <vt:lpstr>Selfish Genes and Inclusive Fitness</vt:lpstr>
      <vt:lpstr>Stereotyping, Prejudice (major focus of research at CU)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222</cp:revision>
  <dcterms:created xsi:type="dcterms:W3CDTF">2009-03-18T06:10:11Z</dcterms:created>
  <dcterms:modified xsi:type="dcterms:W3CDTF">2016-04-28T07:00:43Z</dcterms:modified>
</cp:coreProperties>
</file>